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Cinzel"/>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thorin4401"/>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Cinzel-bold.fntdata"/><Relationship Id="rId81" Type="http://schemas.openxmlformats.org/officeDocument/2006/relationships/font" Target="fonts/Cinze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29T21:37:23.441">
    <p:pos x="196" y="280"/>
    <p:text>Revisit switch statements when covering enumerated types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0-27T01:03:03.706">
    <p:pos x="196" y="280"/>
    <p:text>Revisit this topic after methods are covered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50aa80bb579068c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50aa80bb579068c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50aa80bb579068c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50aa80bb579068c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0aa80bb579068c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0aa80bb579068c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0aa80bb579068c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0aa80bb579068c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50aa80bb579068c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50aa80bb579068c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50aa80bb579068c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50aa80bb579068c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50aa80bb579068c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50aa80bb579068c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50aa80bb579068c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50aa80bb579068c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50aa80bb579068c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50aa80bb579068c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50aa80bb579068c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50aa80bb579068c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de24495171c8d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de24495171c8d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50aa80bb579068c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50aa80bb579068c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50aa80bb579068c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50aa80bb579068c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50aa80bb579068c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50aa80bb579068c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0aa80bb579068c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50aa80bb579068c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1eb98cf469669f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eb98cf469669f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97bac75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97bac75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50aa80bb579068c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50aa80bb579068c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50aa80bb579068c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50aa80bb579068c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50aa80bb579068c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50aa80bb579068c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50aa80bb579068c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50aa80bb579068c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439861e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439861e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50aa80bb579068c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50aa80bb579068c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43ab639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43ab639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43ab639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43ab639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43ab639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43ab639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67035d66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67035d66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67035d6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67035d6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67035d6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67035d6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67035d6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67035d6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43ab639b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43ab639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97bac75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97bac75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3c186d40ae9d3ed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3c186d40ae9d3ed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67035d6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67035d66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67035d6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67035d66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67035d6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67035d6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6935f1b0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6935f1b0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6935f1b0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6935f1b0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6935f1b0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6935f1b0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43ab639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43ab639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43ab639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43ab639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6935f1b0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6935f1b0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39fd6fc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39fd6fc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3c186d40ae9d3ed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3c186d40ae9d3ed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39fd6fc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39fd6fc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43ab639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43ab639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6935f1b0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6935f1b0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695d092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695d092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67035d66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67035d6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67035d6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67035d6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67035d6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67035d6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6935f1b0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6935f1b0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97bac75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97bac75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6935f1b0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6935f1b0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3c186d40ae9d3ed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3c186d40ae9d3ed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6935f1b0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6935f1b0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6935f1b0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6935f1b0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6935f1b0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6935f1b0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6935f1b0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6935f1b0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6935f1b0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6935f1b0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6935f1b0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6935f1b0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6935f1b0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6935f1b0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439861e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439861e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6935f1b0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6935f1b0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439861e6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439861e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50aa80bb579068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50aa80bb579068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4439861e6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4439861e6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439861e6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439861e6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39861e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39861e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6935f1b0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6935f1b0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6935f1b0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6935f1b0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50aa80bb579068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50aa80bb579068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50aa80bb579068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50aa80bb579068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ode.visualstudio.com/" TargetMode="External"/><Relationship Id="rId4" Type="http://schemas.openxmlformats.org/officeDocument/2006/relationships/hyperlink" Target="https://github.com/wpilibsuite/vscode-wpilib/releases" TargetMode="External"/><Relationship Id="rId5" Type="http://schemas.openxmlformats.org/officeDocument/2006/relationships/hyperlink" Target="https://developers.redhat.com/products/openjdk/download/" TargetMode="External"/><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cs.oracle.com/javase/10/docs/api/java/lang/String.html" TargetMode="Externa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ocs.oracle.com/javase/7/docs/api/java/util/regex/Pattern.html#sum" TargetMode="External"/><Relationship Id="rId4"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ocs.oracle.com/javase/7/docs/api/java/lang/package-summary.html" TargetMode="External"/><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git-scm.com/downloads" TargetMode="Externa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1.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pilib.screenstepslive.com/s/currentCS/m/java" TargetMode="External"/><Relationship Id="rId4" Type="http://schemas.openxmlformats.org/officeDocument/2006/relationships/hyperlink" Target="https://docs.oracle.com/javase/8/docs/api/" TargetMode="External"/><Relationship Id="rId5" Type="http://schemas.openxmlformats.org/officeDocument/2006/relationships/hyperlink" Target="https://docs.oracle.com/javase/10/docs/api/overview-summary.html" TargetMode="External"/><Relationship Id="rId6" Type="http://schemas.openxmlformats.org/officeDocument/2006/relationships/hyperlink" Target="https://stackoverflow.com/" TargetMode="External"/><Relationship Id="rId7" Type="http://schemas.openxmlformats.org/officeDocument/2006/relationships/hyperlink" Target="https://github.com/Team2890/" TargetMode="External"/><Relationship Id="rId8" Type="http://schemas.openxmlformats.org/officeDocument/2006/relationships/hyperlink" Target="https://github.com/Team2890HawkCollectiv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guides.github.com/introduction/git-handbook/" TargetMode="External"/><Relationship Id="rId4" Type="http://schemas.openxmlformats.org/officeDocument/2006/relationships/hyperlink" Target="http://www.google.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inzel"/>
                <a:ea typeface="Cinzel"/>
                <a:cs typeface="Cinzel"/>
                <a:sym typeface="Cinzel"/>
              </a:rPr>
              <a:t>The Hawk Collective</a:t>
            </a:r>
            <a:endParaRPr>
              <a:latin typeface="Cinzel"/>
              <a:ea typeface="Cinzel"/>
              <a:cs typeface="Cinzel"/>
              <a:sym typeface="Cinze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inzel"/>
                <a:ea typeface="Cinzel"/>
                <a:cs typeface="Cinzel"/>
                <a:sym typeface="Cinzel"/>
              </a:rPr>
              <a:t>Java Programming Tutorial</a:t>
            </a:r>
            <a:endParaRPr>
              <a:latin typeface="Cinzel"/>
              <a:ea typeface="Cinzel"/>
              <a:cs typeface="Cinzel"/>
              <a:sym typeface="Cinz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Operators</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math operators (+, -, *, /) will function as expected including order of operations (When dividing two integers, the result is always rounded down) </a:t>
            </a:r>
            <a:endParaRPr/>
          </a:p>
          <a:p>
            <a:pPr indent="0" lvl="0" marL="0" rtl="0" algn="l">
              <a:spcBef>
                <a:spcPts val="1600"/>
              </a:spcBef>
              <a:spcAft>
                <a:spcPts val="0"/>
              </a:spcAft>
              <a:buNone/>
            </a:pPr>
            <a:r>
              <a:rPr lang="en"/>
              <a:t>A single equals sign ‘=’ is used as the assignment operator. It will make the left side of the statement equal to the right side. </a:t>
            </a:r>
            <a:endParaRPr/>
          </a:p>
          <a:p>
            <a:pPr indent="0" lvl="0" marL="0" rtl="0" algn="l">
              <a:spcBef>
                <a:spcPts val="1600"/>
              </a:spcBef>
              <a:spcAft>
                <a:spcPts val="0"/>
              </a:spcAft>
              <a:buNone/>
            </a:pPr>
            <a:r>
              <a:rPr lang="en"/>
              <a:t>Two equals signs ‘==’ are used to check equality, i.e. is the left side equal to the right side. </a:t>
            </a:r>
            <a:endParaRPr/>
          </a:p>
          <a:p>
            <a:pPr indent="0" lvl="0" marL="0" rtl="0" algn="l">
              <a:spcBef>
                <a:spcPts val="1600"/>
              </a:spcBef>
              <a:spcAft>
                <a:spcPts val="0"/>
              </a:spcAft>
              <a:buNone/>
            </a:pPr>
            <a:r>
              <a:rPr lang="en"/>
              <a:t>In the code below, the first line makes the value of x equal to 5 + 5 (AKA 10), whereas the second line checks to see if x is equal to 5 + 5 (and will evaluate to either true or false)</a:t>
            </a:r>
            <a:endParaRPr/>
          </a:p>
          <a:p>
            <a:pPr indent="0" lvl="0" marL="0" rtl="0" algn="l">
              <a:spcBef>
                <a:spcPts val="1600"/>
              </a:spcBef>
              <a:spcAft>
                <a:spcPts val="1600"/>
              </a:spcAft>
              <a:buNone/>
            </a:pPr>
            <a:r>
              <a:t/>
            </a:r>
            <a:endParaRPr/>
          </a:p>
        </p:txBody>
      </p:sp>
      <p:pic>
        <p:nvPicPr>
          <p:cNvPr id="116" name="Google Shape;116;p22"/>
          <p:cNvPicPr preferRelativeResize="0"/>
          <p:nvPr/>
        </p:nvPicPr>
        <p:blipFill>
          <a:blip r:embed="rId3">
            <a:alphaModFix/>
          </a:blip>
          <a:stretch>
            <a:fillRect/>
          </a:stretch>
        </p:blipFill>
        <p:spPr>
          <a:xfrm>
            <a:off x="2618225" y="4367898"/>
            <a:ext cx="1839525" cy="77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Operators 2</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modulo operator ‘%’ is used to take the remainder from dividing two numbers</a:t>
            </a:r>
            <a:endParaRPr/>
          </a:p>
          <a:p>
            <a:pPr indent="0" lvl="0" marL="0" rtl="0" algn="l">
              <a:spcBef>
                <a:spcPts val="1600"/>
              </a:spcBef>
              <a:spcAft>
                <a:spcPts val="0"/>
              </a:spcAft>
              <a:buNone/>
            </a:pPr>
            <a:r>
              <a:rPr lang="en"/>
              <a:t>		[Insert code here]</a:t>
            </a:r>
            <a:endParaRPr/>
          </a:p>
          <a:p>
            <a:pPr indent="0" lvl="0" marL="0" rtl="0" algn="l">
              <a:spcBef>
                <a:spcPts val="1600"/>
              </a:spcBef>
              <a:spcAft>
                <a:spcPts val="0"/>
              </a:spcAft>
              <a:buNone/>
            </a:pPr>
            <a:r>
              <a:rPr lang="en"/>
              <a:t>The increment operator ‘++’ and decrement operator ‘--’ can be used to increase or decrease the value of a variable by 1</a:t>
            </a:r>
            <a:endParaRPr/>
          </a:p>
          <a:p>
            <a:pPr indent="0" lvl="0" marL="0" rtl="0" algn="l">
              <a:spcBef>
                <a:spcPts val="1600"/>
              </a:spcBef>
              <a:spcAft>
                <a:spcPts val="1600"/>
              </a:spcAft>
              <a:buNone/>
            </a:pPr>
            <a:r>
              <a:t/>
            </a:r>
            <a:endParaRPr/>
          </a:p>
        </p:txBody>
      </p:sp>
      <p:pic>
        <p:nvPicPr>
          <p:cNvPr id="123" name="Google Shape;123;p23"/>
          <p:cNvPicPr preferRelativeResize="0"/>
          <p:nvPr/>
        </p:nvPicPr>
        <p:blipFill>
          <a:blip r:embed="rId3">
            <a:alphaModFix/>
          </a:blip>
          <a:stretch>
            <a:fillRect/>
          </a:stretch>
        </p:blipFill>
        <p:spPr>
          <a:xfrm>
            <a:off x="1254567" y="1632974"/>
            <a:ext cx="2513607" cy="572700"/>
          </a:xfrm>
          <a:prstGeom prst="rect">
            <a:avLst/>
          </a:prstGeom>
          <a:noFill/>
          <a:ln>
            <a:noFill/>
          </a:ln>
        </p:spPr>
      </p:pic>
      <p:pic>
        <p:nvPicPr>
          <p:cNvPr id="124" name="Google Shape;124;p23"/>
          <p:cNvPicPr preferRelativeResize="0"/>
          <p:nvPr/>
        </p:nvPicPr>
        <p:blipFill>
          <a:blip r:embed="rId4">
            <a:alphaModFix/>
          </a:blip>
          <a:stretch>
            <a:fillRect/>
          </a:stretch>
        </p:blipFill>
        <p:spPr>
          <a:xfrm>
            <a:off x="2944975" y="2989175"/>
            <a:ext cx="1932776" cy="2014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Operators</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combine the basic math operators with the assignment operator ‘=’ to change the value of a variable.  The statement ‘x += 1’ is equivalent to ‘x = x + 1’</a:t>
            </a:r>
            <a:endParaRPr/>
          </a:p>
          <a:p>
            <a:pPr indent="0" lvl="0" marL="0" rtl="0" algn="l">
              <a:spcBef>
                <a:spcPts val="1600"/>
              </a:spcBef>
              <a:spcAft>
                <a:spcPts val="1600"/>
              </a:spcAft>
              <a:buNone/>
            </a:pPr>
            <a:r>
              <a:t/>
            </a:r>
            <a:endParaRPr/>
          </a:p>
        </p:txBody>
      </p:sp>
      <p:pic>
        <p:nvPicPr>
          <p:cNvPr id="131" name="Google Shape;131;p24"/>
          <p:cNvPicPr preferRelativeResize="0"/>
          <p:nvPr/>
        </p:nvPicPr>
        <p:blipFill>
          <a:blip r:embed="rId3">
            <a:alphaModFix/>
          </a:blip>
          <a:stretch>
            <a:fillRect/>
          </a:stretch>
        </p:blipFill>
        <p:spPr>
          <a:xfrm>
            <a:off x="1487275" y="1887000"/>
            <a:ext cx="5239600" cy="2993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vs Assignment Operators</a:t>
            </a:r>
            <a:endParaRPr/>
          </a:p>
        </p:txBody>
      </p:sp>
      <p:sp>
        <p:nvSpPr>
          <p:cNvPr id="137" name="Google Shape;137;p25"/>
          <p:cNvSpPr txBox="1"/>
          <p:nvPr>
            <p:ph idx="1" type="body"/>
          </p:nvPr>
        </p:nvSpPr>
        <p:spPr>
          <a:xfrm>
            <a:off x="311700" y="1142834"/>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operators do not change the value of the variables involved, unless an assignment operator is also used</a:t>
            </a:r>
            <a:endParaRPr/>
          </a:p>
          <a:p>
            <a:pPr indent="0" lvl="0" marL="0" rtl="0" algn="l">
              <a:spcBef>
                <a:spcPts val="1600"/>
              </a:spcBef>
              <a:spcAft>
                <a:spcPts val="1600"/>
              </a:spcAft>
              <a:buNone/>
            </a:pPr>
            <a:r>
              <a:t/>
            </a:r>
            <a:endParaRPr/>
          </a:p>
        </p:txBody>
      </p:sp>
      <p:pic>
        <p:nvPicPr>
          <p:cNvPr id="138" name="Google Shape;138;p25"/>
          <p:cNvPicPr preferRelativeResize="0"/>
          <p:nvPr/>
        </p:nvPicPr>
        <p:blipFill>
          <a:blip r:embed="rId3">
            <a:alphaModFix/>
          </a:blip>
          <a:stretch>
            <a:fillRect/>
          </a:stretch>
        </p:blipFill>
        <p:spPr>
          <a:xfrm>
            <a:off x="3301600" y="2028650"/>
            <a:ext cx="2540800" cy="2720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Print Method</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below method will print a single line to the standard output, typically the command line.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above code will have the following output</a:t>
            </a:r>
            <a:endParaRPr/>
          </a:p>
        </p:txBody>
      </p:sp>
      <p:pic>
        <p:nvPicPr>
          <p:cNvPr id="145" name="Google Shape;145;p26"/>
          <p:cNvPicPr preferRelativeResize="0"/>
          <p:nvPr/>
        </p:nvPicPr>
        <p:blipFill>
          <a:blip r:embed="rId3">
            <a:alphaModFix/>
          </a:blip>
          <a:stretch>
            <a:fillRect/>
          </a:stretch>
        </p:blipFill>
        <p:spPr>
          <a:xfrm>
            <a:off x="2254150" y="1605200"/>
            <a:ext cx="3466001" cy="1462000"/>
          </a:xfrm>
          <a:prstGeom prst="rect">
            <a:avLst/>
          </a:prstGeom>
          <a:noFill/>
          <a:ln>
            <a:noFill/>
          </a:ln>
        </p:spPr>
      </p:pic>
      <p:pic>
        <p:nvPicPr>
          <p:cNvPr id="146" name="Google Shape;146;p26"/>
          <p:cNvPicPr preferRelativeResize="0"/>
          <p:nvPr/>
        </p:nvPicPr>
        <p:blipFill>
          <a:blip r:embed="rId4">
            <a:alphaModFix/>
          </a:blip>
          <a:stretch>
            <a:fillRect/>
          </a:stretch>
        </p:blipFill>
        <p:spPr>
          <a:xfrm>
            <a:off x="4020318" y="3436818"/>
            <a:ext cx="1177200" cy="162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 (Logical) Operators</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 operators are those which can affect statements which are evaluated as either true or false </a:t>
            </a:r>
            <a:endParaRPr/>
          </a:p>
          <a:p>
            <a:pPr indent="0" lvl="0" marL="0" rtl="0" algn="l">
              <a:spcBef>
                <a:spcPts val="1600"/>
              </a:spcBef>
              <a:spcAft>
                <a:spcPts val="0"/>
              </a:spcAft>
              <a:buNone/>
            </a:pPr>
            <a:r>
              <a:rPr lang="en"/>
              <a:t>The NOT operator ‘!’ will reverse the true/false state of its operand (what the operator acts on)</a:t>
            </a:r>
            <a:endParaRPr/>
          </a:p>
          <a:p>
            <a:pPr indent="0" lvl="0" marL="0" rtl="0" algn="l">
              <a:spcBef>
                <a:spcPts val="1600"/>
              </a:spcBef>
              <a:spcAft>
                <a:spcPts val="0"/>
              </a:spcAft>
              <a:buNone/>
            </a:pPr>
            <a:r>
              <a:rPr lang="en"/>
              <a:t>	[Insert 2 code blocks here]</a:t>
            </a:r>
            <a:endParaRPr/>
          </a:p>
          <a:p>
            <a:pPr indent="0" lvl="0" marL="0" rtl="0" algn="l">
              <a:spcBef>
                <a:spcPts val="1600"/>
              </a:spcBef>
              <a:spcAft>
                <a:spcPts val="0"/>
              </a:spcAft>
              <a:buNone/>
            </a:pPr>
            <a:r>
              <a:rPr lang="en"/>
              <a:t>The AND operator ‘&amp;&amp;’ will evaluate to true if and ONLY if both operands are true</a:t>
            </a:r>
            <a:endParaRPr/>
          </a:p>
          <a:p>
            <a:pPr indent="0" lvl="0" marL="0" rtl="0" algn="l">
              <a:spcBef>
                <a:spcPts val="1600"/>
              </a:spcBef>
              <a:spcAft>
                <a:spcPts val="1600"/>
              </a:spcAft>
              <a:buNone/>
            </a:pPr>
            <a:r>
              <a:rPr lang="en"/>
              <a:t>	[</a:t>
            </a:r>
            <a:r>
              <a:rPr lang="en"/>
              <a:t>Insert 2 code blocks here]</a:t>
            </a:r>
            <a:endParaRPr/>
          </a:p>
        </p:txBody>
      </p:sp>
      <p:pic>
        <p:nvPicPr>
          <p:cNvPr id="153" name="Google Shape;153;p27"/>
          <p:cNvPicPr preferRelativeResize="0"/>
          <p:nvPr/>
        </p:nvPicPr>
        <p:blipFill>
          <a:blip r:embed="rId3">
            <a:alphaModFix/>
          </a:blip>
          <a:stretch>
            <a:fillRect/>
          </a:stretch>
        </p:blipFill>
        <p:spPr>
          <a:xfrm>
            <a:off x="821100" y="2686775"/>
            <a:ext cx="6725324" cy="722225"/>
          </a:xfrm>
          <a:prstGeom prst="rect">
            <a:avLst/>
          </a:prstGeom>
          <a:noFill/>
          <a:ln>
            <a:noFill/>
          </a:ln>
        </p:spPr>
      </p:pic>
      <p:pic>
        <p:nvPicPr>
          <p:cNvPr id="154" name="Google Shape;154;p27"/>
          <p:cNvPicPr preferRelativeResize="0"/>
          <p:nvPr/>
        </p:nvPicPr>
        <p:blipFill>
          <a:blip r:embed="rId4">
            <a:alphaModFix/>
          </a:blip>
          <a:stretch>
            <a:fillRect/>
          </a:stretch>
        </p:blipFill>
        <p:spPr>
          <a:xfrm>
            <a:off x="0" y="3776153"/>
            <a:ext cx="9144001" cy="11389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 Operators 2</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 operator ‘||’ will evaluate to true if either of its operands is true </a:t>
            </a:r>
            <a:endParaRPr/>
          </a:p>
          <a:p>
            <a:pPr indent="0" lvl="0" marL="0" rtl="0" algn="l">
              <a:spcBef>
                <a:spcPts val="1600"/>
              </a:spcBef>
              <a:spcAft>
                <a:spcPts val="0"/>
              </a:spcAft>
              <a:buNone/>
            </a:pPr>
            <a:r>
              <a:rPr lang="en"/>
              <a:t>		[Code]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not equals operator ‘!=’ will evaluate to true if the operands are not equal to one another</a:t>
            </a:r>
            <a:endParaRPr/>
          </a:p>
        </p:txBody>
      </p:sp>
      <p:pic>
        <p:nvPicPr>
          <p:cNvPr id="161" name="Google Shape;161;p28"/>
          <p:cNvPicPr preferRelativeResize="0"/>
          <p:nvPr/>
        </p:nvPicPr>
        <p:blipFill>
          <a:blip r:embed="rId3">
            <a:alphaModFix/>
          </a:blip>
          <a:stretch>
            <a:fillRect/>
          </a:stretch>
        </p:blipFill>
        <p:spPr>
          <a:xfrm>
            <a:off x="333087" y="1671526"/>
            <a:ext cx="8477827" cy="945150"/>
          </a:xfrm>
          <a:prstGeom prst="rect">
            <a:avLst/>
          </a:prstGeom>
          <a:noFill/>
          <a:ln>
            <a:noFill/>
          </a:ln>
        </p:spPr>
      </p:pic>
      <p:pic>
        <p:nvPicPr>
          <p:cNvPr id="162" name="Google Shape;162;p28"/>
          <p:cNvPicPr preferRelativeResize="0"/>
          <p:nvPr/>
        </p:nvPicPr>
        <p:blipFill>
          <a:blip r:embed="rId4">
            <a:alphaModFix/>
          </a:blip>
          <a:stretch>
            <a:fillRect/>
          </a:stretch>
        </p:blipFill>
        <p:spPr>
          <a:xfrm>
            <a:off x="333075" y="3579648"/>
            <a:ext cx="7114500" cy="114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Relational Operators</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Relational operators (&lt;, &gt;, &lt;=, &gt;=) will work as you would expect when used with numerical values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[Code]</a:t>
            </a:r>
            <a:endParaRPr/>
          </a:p>
        </p:txBody>
      </p:sp>
      <p:pic>
        <p:nvPicPr>
          <p:cNvPr id="169" name="Google Shape;169;p29"/>
          <p:cNvPicPr preferRelativeResize="0"/>
          <p:nvPr/>
        </p:nvPicPr>
        <p:blipFill>
          <a:blip r:embed="rId3">
            <a:alphaModFix/>
          </a:blip>
          <a:stretch>
            <a:fillRect/>
          </a:stretch>
        </p:blipFill>
        <p:spPr>
          <a:xfrm>
            <a:off x="1105875" y="2036399"/>
            <a:ext cx="7242226" cy="2424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 Expressions	</a:t>
            </a:r>
            <a:endParaRPr/>
          </a:p>
        </p:txBody>
      </p:sp>
      <p:sp>
        <p:nvSpPr>
          <p:cNvPr id="175" name="Google Shape;17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Boolean Expression is any statement which can be evaluated into true or false. These expressions often chain together multiple boolean operators</a:t>
            </a:r>
            <a:endParaRPr/>
          </a:p>
        </p:txBody>
      </p:sp>
      <p:pic>
        <p:nvPicPr>
          <p:cNvPr id="176" name="Google Shape;176;p30"/>
          <p:cNvPicPr preferRelativeResize="0"/>
          <p:nvPr/>
        </p:nvPicPr>
        <p:blipFill>
          <a:blip r:embed="rId3">
            <a:alphaModFix/>
          </a:blip>
          <a:stretch>
            <a:fillRect/>
          </a:stretch>
        </p:blipFill>
        <p:spPr>
          <a:xfrm>
            <a:off x="2097075" y="2036400"/>
            <a:ext cx="4769625" cy="2594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Statements</a:t>
            </a:r>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statements are used to make decisions while the program is running.  If there is not an open brace ‘{‘ after the if statement, the code block is assumed to only include the line immediately following the condition.</a:t>
            </a:r>
            <a:endParaRPr/>
          </a:p>
          <a:p>
            <a:pPr indent="0" lvl="0" marL="0" rtl="0" algn="l">
              <a:spcBef>
                <a:spcPts val="1600"/>
              </a:spcBef>
              <a:spcAft>
                <a:spcPts val="0"/>
              </a:spcAft>
              <a:buNone/>
            </a:pPr>
            <a:r>
              <a:rPr lang="en"/>
              <a:t>		[Code goes here]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 boolean expression, or condition, is placed within the parenthesis ‘()’ and if the expression is true, the block of code is executed.  If the condition is false, then the if statement is skipped and the program will resume execution on the line after the closing brace.</a:t>
            </a:r>
            <a:endParaRPr/>
          </a:p>
        </p:txBody>
      </p:sp>
      <p:pic>
        <p:nvPicPr>
          <p:cNvPr id="183" name="Google Shape;183;p31"/>
          <p:cNvPicPr preferRelativeResize="0"/>
          <p:nvPr/>
        </p:nvPicPr>
        <p:blipFill>
          <a:blip r:embed="rId3">
            <a:alphaModFix/>
          </a:blip>
          <a:stretch>
            <a:fillRect/>
          </a:stretch>
        </p:blipFill>
        <p:spPr>
          <a:xfrm>
            <a:off x="1254875" y="2197998"/>
            <a:ext cx="4841401" cy="1708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Your Environment for Java Development</a:t>
            </a:r>
            <a:endParaRPr/>
          </a:p>
        </p:txBody>
      </p:sp>
      <p:sp>
        <p:nvSpPr>
          <p:cNvPr id="61" name="Google Shape;61;p14"/>
          <p:cNvSpPr txBox="1"/>
          <p:nvPr>
            <p:ph idx="1" type="body"/>
          </p:nvPr>
        </p:nvSpPr>
        <p:spPr>
          <a:xfrm>
            <a:off x="311700" y="1017725"/>
            <a:ext cx="5693700" cy="3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Download and Install Visual Studio Code</a:t>
            </a:r>
            <a:endParaRPr/>
          </a:p>
          <a:p>
            <a:pPr indent="0" lvl="0" marL="0" rtl="0" algn="l">
              <a:spcBef>
                <a:spcPts val="1600"/>
              </a:spcBef>
              <a:spcAft>
                <a:spcPts val="0"/>
              </a:spcAft>
              <a:buNone/>
            </a:pPr>
            <a:r>
              <a:rPr lang="en"/>
              <a:t>Create a folder to use as a workspace, this is where all of your projects will be stored.</a:t>
            </a:r>
            <a:endParaRPr/>
          </a:p>
          <a:p>
            <a:pPr indent="0" lvl="0" marL="0" rtl="0" algn="l">
              <a:spcBef>
                <a:spcPts val="1600"/>
              </a:spcBef>
              <a:spcAft>
                <a:spcPts val="0"/>
              </a:spcAft>
              <a:buNone/>
            </a:pPr>
            <a:r>
              <a:rPr lang="en"/>
              <a:t>In Visual Studio Code, go to the extensions tab (pictured right) and install the following extensions:</a:t>
            </a:r>
            <a:endParaRPr/>
          </a:p>
          <a:p>
            <a:pPr indent="-342900" lvl="0" marL="457200" rtl="0" algn="l">
              <a:spcBef>
                <a:spcPts val="1600"/>
              </a:spcBef>
              <a:spcAft>
                <a:spcPts val="0"/>
              </a:spcAft>
              <a:buSzPts val="1800"/>
              <a:buChar char="●"/>
            </a:pPr>
            <a:r>
              <a:rPr lang="en"/>
              <a:t>Java Extension Pack from Microsoft</a:t>
            </a:r>
            <a:endParaRPr/>
          </a:p>
          <a:p>
            <a:pPr indent="-342900" lvl="0" marL="457200" rtl="0" algn="l">
              <a:spcBef>
                <a:spcPts val="0"/>
              </a:spcBef>
              <a:spcAft>
                <a:spcPts val="0"/>
              </a:spcAft>
              <a:buSzPts val="1800"/>
              <a:buChar char="●"/>
            </a:pPr>
            <a:r>
              <a:rPr lang="en"/>
              <a:t>Code Runner from Jun Han</a:t>
            </a:r>
            <a:endParaRPr/>
          </a:p>
          <a:p>
            <a:pPr indent="-342900" lvl="0" marL="457200" rtl="0" algn="l">
              <a:spcBef>
                <a:spcPts val="0"/>
              </a:spcBef>
              <a:spcAft>
                <a:spcPts val="0"/>
              </a:spcAft>
              <a:buSzPts val="1800"/>
              <a:buChar char="●"/>
            </a:pPr>
            <a:r>
              <a:rPr lang="en" u="sng">
                <a:solidFill>
                  <a:schemeClr val="hlink"/>
                </a:solidFill>
                <a:hlinkClick r:id="rId4"/>
              </a:rPr>
              <a:t>WPI Extension</a:t>
            </a:r>
            <a:r>
              <a:rPr lang="en"/>
              <a:t> (Select “Install from VSIX from the context menu (...) in the extensions tab</a:t>
            </a:r>
            <a:endParaRPr/>
          </a:p>
          <a:p>
            <a:pPr indent="0" lvl="0" marL="0" rtl="0" algn="l">
              <a:spcBef>
                <a:spcPts val="1600"/>
              </a:spcBef>
              <a:spcAft>
                <a:spcPts val="1600"/>
              </a:spcAft>
              <a:buNone/>
            </a:pPr>
            <a:r>
              <a:rPr lang="en" u="sng">
                <a:solidFill>
                  <a:schemeClr val="hlink"/>
                </a:solidFill>
                <a:hlinkClick r:id="rId5"/>
              </a:rPr>
              <a:t>Install the JDK</a:t>
            </a:r>
            <a:r>
              <a:rPr lang="en"/>
              <a:t>.</a:t>
            </a:r>
            <a:endParaRPr/>
          </a:p>
        </p:txBody>
      </p:sp>
      <p:pic>
        <p:nvPicPr>
          <p:cNvPr id="62" name="Google Shape;62;p14"/>
          <p:cNvPicPr preferRelativeResize="0"/>
          <p:nvPr/>
        </p:nvPicPr>
        <p:blipFill>
          <a:blip r:embed="rId6">
            <a:alphaModFix/>
          </a:blip>
          <a:stretch>
            <a:fillRect/>
          </a:stretch>
        </p:blipFill>
        <p:spPr>
          <a:xfrm>
            <a:off x="5708350" y="1017725"/>
            <a:ext cx="3353425" cy="294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Else Statements</a:t>
            </a:r>
            <a:endParaRPr/>
          </a:p>
        </p:txBody>
      </p:sp>
      <p:sp>
        <p:nvSpPr>
          <p:cNvPr id="189" name="Google Shape;18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Else statements are blocks of code which are executed only if the condition of the if statement they are preceded by is false.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90" name="Google Shape;190;p32"/>
          <p:cNvPicPr preferRelativeResize="0"/>
          <p:nvPr/>
        </p:nvPicPr>
        <p:blipFill>
          <a:blip r:embed="rId3">
            <a:alphaModFix/>
          </a:blip>
          <a:stretch>
            <a:fillRect/>
          </a:stretch>
        </p:blipFill>
        <p:spPr>
          <a:xfrm>
            <a:off x="1800479" y="1889225"/>
            <a:ext cx="5543051" cy="3254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Nested If and Else Statements</a:t>
            </a:r>
            <a:endParaRPr/>
          </a:p>
        </p:txBody>
      </p:sp>
      <p:sp>
        <p:nvSpPr>
          <p:cNvPr id="196" name="Google Shape;196;p3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and Else statements can be placed within other if and else statements.  These are referred to as ‘nested’ statements.</a:t>
            </a:r>
            <a:endParaRPr/>
          </a:p>
          <a:p>
            <a:pPr indent="0" lvl="0" marL="0" rtl="0" algn="l">
              <a:spcBef>
                <a:spcPts val="1600"/>
              </a:spcBef>
              <a:spcAft>
                <a:spcPts val="1600"/>
              </a:spcAft>
              <a:buNone/>
            </a:pPr>
            <a:r>
              <a:rPr lang="en"/>
              <a:t>It is important to keep paired braces at the same indentation level so you can easily see where blocks of code begin and end.</a:t>
            </a:r>
            <a:endParaRPr/>
          </a:p>
        </p:txBody>
      </p:sp>
      <p:pic>
        <p:nvPicPr>
          <p:cNvPr id="197" name="Google Shape;197;p33"/>
          <p:cNvPicPr preferRelativeResize="0"/>
          <p:nvPr/>
        </p:nvPicPr>
        <p:blipFill>
          <a:blip r:embed="rId3">
            <a:alphaModFix/>
          </a:blip>
          <a:stretch>
            <a:fillRect/>
          </a:stretch>
        </p:blipFill>
        <p:spPr>
          <a:xfrm>
            <a:off x="5235650" y="194100"/>
            <a:ext cx="3908350" cy="47070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Variable’s ‘Scope’</a:t>
            </a:r>
            <a:endParaRPr/>
          </a:p>
        </p:txBody>
      </p:sp>
      <p:sp>
        <p:nvSpPr>
          <p:cNvPr id="203" name="Google Shape;20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is the part of a program from which something is accessible.  For example, if you are within the scope a variable was defined, you can see and use that variable, but if you are outside of the scope you cannot interact with the variable in any way.</a:t>
            </a:r>
            <a:endParaRPr/>
          </a:p>
          <a:p>
            <a:pPr indent="0" lvl="0" marL="0" rtl="0" algn="l">
              <a:spcBef>
                <a:spcPts val="1600"/>
              </a:spcBef>
              <a:spcAft>
                <a:spcPts val="0"/>
              </a:spcAft>
              <a:buNone/>
            </a:pPr>
            <a:r>
              <a:rPr lang="en"/>
              <a:t>In general scope is defined by curly braces ‘{}’, so anything that was defined within a set of braces is visible anywhere else within those braces, including within other nested braces.</a:t>
            </a:r>
            <a:endParaRPr/>
          </a:p>
          <a:p>
            <a:pPr indent="0" lvl="0" marL="0" rtl="0" algn="l">
              <a:spcBef>
                <a:spcPts val="1600"/>
              </a:spcBef>
              <a:spcAft>
                <a:spcPts val="1600"/>
              </a:spcAft>
              <a:buNone/>
            </a:pPr>
            <a:r>
              <a:rPr lang="en"/>
              <a:t>This means that variables which are declared within an if statement cannot be used outside of that if statement.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Example</a:t>
            </a:r>
            <a:endParaRPr/>
          </a:p>
        </p:txBody>
      </p:sp>
      <p:sp>
        <p:nvSpPr>
          <p:cNvPr id="209" name="Google Shape;209;p35"/>
          <p:cNvSpPr txBox="1"/>
          <p:nvPr>
            <p:ph idx="1" type="body"/>
          </p:nvPr>
        </p:nvSpPr>
        <p:spPr>
          <a:xfrm>
            <a:off x="311700" y="1152475"/>
            <a:ext cx="4260300" cy="25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variable y is defined in scope A, and is therefore usable anywhere within scope A</a:t>
            </a:r>
            <a:endParaRPr/>
          </a:p>
          <a:p>
            <a:pPr indent="0" lvl="0" marL="0" rtl="0" algn="l">
              <a:spcBef>
                <a:spcPts val="1600"/>
              </a:spcBef>
              <a:spcAft>
                <a:spcPts val="1600"/>
              </a:spcAft>
              <a:buNone/>
            </a:pPr>
            <a:r>
              <a:rPr lang="en"/>
              <a:t>Variable x is defined in scope B, so is only usable within scope B (The red text color means that there is an error as that line is not within scope B)</a:t>
            </a:r>
            <a:endParaRPr/>
          </a:p>
        </p:txBody>
      </p:sp>
      <p:sp>
        <p:nvSpPr>
          <p:cNvPr id="210" name="Google Shape;210;p35"/>
          <p:cNvSpPr txBox="1"/>
          <p:nvPr/>
        </p:nvSpPr>
        <p:spPr>
          <a:xfrm>
            <a:off x="311700" y="3761700"/>
            <a:ext cx="84018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7B7B7"/>
                </a:solidFill>
              </a:rPr>
              <a:t>Scope B itself is within scope A, therefore anything defined in scope A is usable in scope B (This is why there is no error when using variable y within scope B)</a:t>
            </a:r>
            <a:endParaRPr sz="1800">
              <a:solidFill>
                <a:srgbClr val="B7B7B7"/>
              </a:solidFill>
            </a:endParaRPr>
          </a:p>
        </p:txBody>
      </p:sp>
      <p:pic>
        <p:nvPicPr>
          <p:cNvPr id="211" name="Google Shape;211;p35"/>
          <p:cNvPicPr preferRelativeResize="0"/>
          <p:nvPr/>
        </p:nvPicPr>
        <p:blipFill>
          <a:blip r:embed="rId3">
            <a:alphaModFix/>
          </a:blip>
          <a:stretch>
            <a:fillRect/>
          </a:stretch>
        </p:blipFill>
        <p:spPr>
          <a:xfrm>
            <a:off x="4478600" y="851225"/>
            <a:ext cx="4591527" cy="28173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and Break Statements</a:t>
            </a:r>
            <a:endParaRPr/>
          </a:p>
        </p:txBody>
      </p:sp>
      <p:sp>
        <p:nvSpPr>
          <p:cNvPr id="217" name="Google Shape;217;p3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alternative to using multiple if statements is to use a switch statement.</a:t>
            </a:r>
            <a:endParaRPr/>
          </a:p>
          <a:p>
            <a:pPr indent="0" lvl="0" marL="0" rtl="0" algn="l">
              <a:spcBef>
                <a:spcPts val="1600"/>
              </a:spcBef>
              <a:spcAft>
                <a:spcPts val="0"/>
              </a:spcAft>
              <a:buNone/>
            </a:pPr>
            <a:r>
              <a:rPr lang="en"/>
              <a:t>A switch statement evaluates the expression then runs all statements following the matching case label.</a:t>
            </a:r>
            <a:endParaRPr/>
          </a:p>
          <a:p>
            <a:pPr indent="0" lvl="0" marL="0" rtl="0" algn="l">
              <a:spcBef>
                <a:spcPts val="1600"/>
              </a:spcBef>
              <a:spcAft>
                <a:spcPts val="1600"/>
              </a:spcAft>
              <a:buNone/>
            </a:pPr>
            <a:r>
              <a:rPr lang="en"/>
              <a:t>A break statement can be used to exit the switch statement.  After hitting a break statement, program execution will resume with the first statement following the switch statement.</a:t>
            </a:r>
            <a:endParaRPr/>
          </a:p>
        </p:txBody>
      </p:sp>
      <p:pic>
        <p:nvPicPr>
          <p:cNvPr id="218" name="Google Shape;218;p36"/>
          <p:cNvPicPr preferRelativeResize="0"/>
          <p:nvPr/>
        </p:nvPicPr>
        <p:blipFill>
          <a:blip r:embed="rId4">
            <a:alphaModFix/>
          </a:blip>
          <a:stretch>
            <a:fillRect/>
          </a:stretch>
        </p:blipFill>
        <p:spPr>
          <a:xfrm>
            <a:off x="4703743" y="1152475"/>
            <a:ext cx="4287857" cy="366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and Break Statements 2</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no case matches the value of the given expression, then execution will move to the default case if present, otherwise it will move to the first statement following the switch statement.</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Syntax Errors vs Logic Errors</a:t>
            </a:r>
            <a:endParaRPr/>
          </a:p>
        </p:txBody>
      </p:sp>
      <p:sp>
        <p:nvSpPr>
          <p:cNvPr id="230" name="Google Shape;23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Syntax Error is something that breaks the rules of the language and cannot be executed.  Referencing a variable that has not been defined, or leaving out a semicolon are examples of syntax errors.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 Logic Error is code that does not break the rules of the language, but which will not produce the desired output or behavior.  A calculator which says ‘2 + 2 = 5’ or a robot that moves backwards when told to move forwards are examples of logic errors.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Garbage Collection	</a:t>
            </a:r>
            <a:endParaRPr/>
          </a:p>
        </p:txBody>
      </p:sp>
      <p:sp>
        <p:nvSpPr>
          <p:cNvPr id="236" name="Google Shape;23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program reaches the end of a certain scope (end of a loop, if statement, method, etc.) any references to variables which were created in that scope are deleted.</a:t>
            </a:r>
            <a:endParaRPr/>
          </a:p>
          <a:p>
            <a:pPr indent="0" lvl="0" marL="0" rtl="0" algn="l">
              <a:spcBef>
                <a:spcPts val="1600"/>
              </a:spcBef>
              <a:spcAft>
                <a:spcPts val="0"/>
              </a:spcAft>
              <a:buNone/>
            </a:pPr>
            <a:r>
              <a:rPr lang="en"/>
              <a:t>Any variables which do not have any references pointing to them are automatically deleted, this process is known as garbage collection.</a:t>
            </a:r>
            <a:endParaRPr/>
          </a:p>
          <a:p>
            <a:pPr indent="0" lvl="0" marL="0" rtl="0" algn="l">
              <a:spcBef>
                <a:spcPts val="1600"/>
              </a:spcBef>
              <a:spcAft>
                <a:spcPts val="1600"/>
              </a:spcAft>
              <a:buNone/>
            </a:pPr>
            <a:r>
              <a:t/>
            </a:r>
            <a:endParaRPr/>
          </a:p>
        </p:txBody>
      </p:sp>
      <p:pic>
        <p:nvPicPr>
          <p:cNvPr id="237" name="Google Shape;237;p39"/>
          <p:cNvPicPr preferRelativeResize="0"/>
          <p:nvPr/>
        </p:nvPicPr>
        <p:blipFill>
          <a:blip r:embed="rId4">
            <a:alphaModFix/>
          </a:blip>
          <a:stretch>
            <a:fillRect/>
          </a:stretch>
        </p:blipFill>
        <p:spPr>
          <a:xfrm>
            <a:off x="2146500" y="3068404"/>
            <a:ext cx="4850999" cy="2038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Loops</a:t>
            </a:r>
            <a:endParaRPr/>
          </a:p>
        </p:txBody>
      </p:sp>
      <p:sp>
        <p:nvSpPr>
          <p:cNvPr id="243" name="Google Shape;24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0" rtl="0" algn="l">
              <a:spcBef>
                <a:spcPts val="0"/>
              </a:spcBef>
              <a:spcAft>
                <a:spcPts val="0"/>
              </a:spcAft>
              <a:buNone/>
            </a:pPr>
            <a:r>
              <a:rPr lang="en"/>
              <a:t>[Code Here]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 while loop is a block of code that will continue to repeat itself ‘while’ a condition (boolean expression) is true.</a:t>
            </a:r>
            <a:endParaRPr/>
          </a:p>
          <a:p>
            <a:pPr indent="0" lvl="0" marL="0" rtl="0" algn="l">
              <a:spcBef>
                <a:spcPts val="1600"/>
              </a:spcBef>
              <a:spcAft>
                <a:spcPts val="0"/>
              </a:spcAft>
              <a:buNone/>
            </a:pPr>
            <a:r>
              <a:rPr lang="en"/>
              <a:t>The condition is checked for ‘truthiness’ prior to each iteration of the loop.</a:t>
            </a:r>
            <a:endParaRPr/>
          </a:p>
          <a:p>
            <a:pPr indent="0" lvl="0" marL="0" rtl="0" algn="l">
              <a:spcBef>
                <a:spcPts val="1600"/>
              </a:spcBef>
              <a:spcAft>
                <a:spcPts val="1600"/>
              </a:spcAft>
              <a:buNone/>
            </a:pPr>
            <a:r>
              <a:rPr lang="en"/>
              <a:t>Similarly to an if statement, if the condition is false the block of code within the while loop will never be run.</a:t>
            </a:r>
            <a:endParaRPr/>
          </a:p>
        </p:txBody>
      </p:sp>
      <p:pic>
        <p:nvPicPr>
          <p:cNvPr id="244" name="Google Shape;244;p40"/>
          <p:cNvPicPr preferRelativeResize="0"/>
          <p:nvPr/>
        </p:nvPicPr>
        <p:blipFill>
          <a:blip r:embed="rId3">
            <a:alphaModFix/>
          </a:blip>
          <a:stretch>
            <a:fillRect/>
          </a:stretch>
        </p:blipFill>
        <p:spPr>
          <a:xfrm>
            <a:off x="2799425" y="85200"/>
            <a:ext cx="5933998" cy="2183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Infinite Loops	</a:t>
            </a:r>
            <a:endParaRPr/>
          </a:p>
        </p:txBody>
      </p:sp>
      <p:sp>
        <p:nvSpPr>
          <p:cNvPr id="250" name="Google Shape;25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make sure that the condition of a while loop can become false while iterating through the loop.</a:t>
            </a:r>
            <a:endParaRPr/>
          </a:p>
          <a:p>
            <a:pPr indent="0" lvl="0" marL="0" rtl="0" algn="l">
              <a:spcBef>
                <a:spcPts val="1600"/>
              </a:spcBef>
              <a:spcAft>
                <a:spcPts val="0"/>
              </a:spcAft>
              <a:buNone/>
            </a:pPr>
            <a:r>
              <a:rPr lang="en"/>
              <a:t>If the condition cannot become false then the loop will run forever.</a:t>
            </a:r>
            <a:endParaRPr/>
          </a:p>
          <a:p>
            <a:pPr indent="0" lvl="0" marL="0" rtl="0" algn="l">
              <a:spcBef>
                <a:spcPts val="1600"/>
              </a:spcBef>
              <a:spcAft>
                <a:spcPts val="1600"/>
              </a:spcAft>
              <a:buNone/>
            </a:pPr>
            <a:r>
              <a:t/>
            </a:r>
            <a:endParaRPr/>
          </a:p>
        </p:txBody>
      </p:sp>
      <p:pic>
        <p:nvPicPr>
          <p:cNvPr id="251" name="Google Shape;251;p41"/>
          <p:cNvPicPr preferRelativeResize="0"/>
          <p:nvPr/>
        </p:nvPicPr>
        <p:blipFill>
          <a:blip r:embed="rId3">
            <a:alphaModFix/>
          </a:blip>
          <a:stretch>
            <a:fillRect/>
          </a:stretch>
        </p:blipFill>
        <p:spPr>
          <a:xfrm>
            <a:off x="2337373" y="2491450"/>
            <a:ext cx="4469249" cy="238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Environment Variables</a:t>
            </a:r>
            <a:endParaRPr/>
          </a:p>
        </p:txBody>
      </p:sp>
      <p:sp>
        <p:nvSpPr>
          <p:cNvPr id="68" name="Google Shape;68;p15"/>
          <p:cNvSpPr txBox="1"/>
          <p:nvPr>
            <p:ph idx="1" type="body"/>
          </p:nvPr>
        </p:nvSpPr>
        <p:spPr>
          <a:xfrm>
            <a:off x="311700" y="1152475"/>
            <a:ext cx="2199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may need to set the JAVA_HOME Environment Variable (Search ‘Environment Variable’ to open the window on the left).</a:t>
            </a:r>
            <a:endParaRPr/>
          </a:p>
        </p:txBody>
      </p:sp>
      <p:pic>
        <p:nvPicPr>
          <p:cNvPr id="69" name="Google Shape;69;p15"/>
          <p:cNvPicPr preferRelativeResize="0"/>
          <p:nvPr/>
        </p:nvPicPr>
        <p:blipFill>
          <a:blip r:embed="rId3">
            <a:alphaModFix/>
          </a:blip>
          <a:stretch>
            <a:fillRect/>
          </a:stretch>
        </p:blipFill>
        <p:spPr>
          <a:xfrm>
            <a:off x="2365525" y="1008900"/>
            <a:ext cx="6778477" cy="3221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257" name="Google Shape;257;p42"/>
          <p:cNvSpPr txBox="1"/>
          <p:nvPr>
            <p:ph idx="1" type="body"/>
          </p:nvPr>
        </p:nvSpPr>
        <p:spPr>
          <a:xfrm>
            <a:off x="311700" y="1017725"/>
            <a:ext cx="4260300" cy="20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for loop is </a:t>
            </a:r>
            <a:r>
              <a:rPr lang="en"/>
              <a:t>essentially</a:t>
            </a:r>
            <a:r>
              <a:rPr lang="en"/>
              <a:t> just a while loop with a built in counter.  You use a for loop when you know ahead of time exactly how many times you want to go through the loop.</a:t>
            </a:r>
            <a:endParaRPr/>
          </a:p>
        </p:txBody>
      </p:sp>
      <p:sp>
        <p:nvSpPr>
          <p:cNvPr id="258" name="Google Shape;258;p42"/>
          <p:cNvSpPr txBox="1"/>
          <p:nvPr>
            <p:ph idx="1" type="body"/>
          </p:nvPr>
        </p:nvSpPr>
        <p:spPr>
          <a:xfrm>
            <a:off x="311700" y="2737800"/>
            <a:ext cx="8733900" cy="15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condition of the for loop consists of three statements</a:t>
            </a:r>
            <a:endParaRPr/>
          </a:p>
          <a:p>
            <a:pPr indent="-342900" lvl="0" marL="457200" rtl="0" algn="l">
              <a:spcBef>
                <a:spcPts val="1600"/>
              </a:spcBef>
              <a:spcAft>
                <a:spcPts val="0"/>
              </a:spcAft>
              <a:buSzPts val="1800"/>
              <a:buChar char="●"/>
            </a:pPr>
            <a:r>
              <a:rPr lang="en"/>
              <a:t>Initialization - This is where you create the variable that will be used to keep track of which iteration of the loop you are on (i.e. first time through the loop i == 1, second time i == 2, etc.)</a:t>
            </a:r>
            <a:endParaRPr/>
          </a:p>
          <a:p>
            <a:pPr indent="-342900" lvl="0" marL="457200" rtl="0" algn="l">
              <a:spcBef>
                <a:spcPts val="0"/>
              </a:spcBef>
              <a:spcAft>
                <a:spcPts val="0"/>
              </a:spcAft>
              <a:buSzPts val="1800"/>
              <a:buChar char="●"/>
            </a:pPr>
            <a:r>
              <a:rPr lang="en"/>
              <a:t>Termination - Boolean expression which terminates the loop when false</a:t>
            </a:r>
            <a:endParaRPr/>
          </a:p>
          <a:p>
            <a:pPr indent="-342900" lvl="0" marL="457200" rtl="0" algn="l">
              <a:spcBef>
                <a:spcPts val="0"/>
              </a:spcBef>
              <a:spcAft>
                <a:spcPts val="0"/>
              </a:spcAft>
              <a:buSzPts val="1800"/>
              <a:buChar char="●"/>
            </a:pPr>
            <a:r>
              <a:rPr lang="en"/>
              <a:t>Incrementation - increments the counter variable</a:t>
            </a:r>
            <a:endParaRPr/>
          </a:p>
        </p:txBody>
      </p:sp>
      <p:pic>
        <p:nvPicPr>
          <p:cNvPr id="259" name="Google Shape;259;p42"/>
          <p:cNvPicPr preferRelativeResize="0"/>
          <p:nvPr/>
        </p:nvPicPr>
        <p:blipFill>
          <a:blip r:embed="rId3">
            <a:alphaModFix/>
          </a:blip>
          <a:stretch>
            <a:fillRect/>
          </a:stretch>
        </p:blipFill>
        <p:spPr>
          <a:xfrm>
            <a:off x="4473600" y="445030"/>
            <a:ext cx="4572000" cy="1999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265" name="Google Shape;26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array is a data structure that can hold a number of variables/objects of the same data type.  The type of an array is specified by the type of the elements within the array, followed by an empty pair of square brackets ‘[]’ e.g. int[]</a:t>
            </a:r>
            <a:endParaRPr/>
          </a:p>
          <a:p>
            <a:pPr indent="0" lvl="0" marL="0" rtl="0" algn="l">
              <a:spcBef>
                <a:spcPts val="1600"/>
              </a:spcBef>
              <a:spcAft>
                <a:spcPts val="0"/>
              </a:spcAft>
              <a:buNone/>
            </a:pPr>
            <a:r>
              <a:rPr lang="en"/>
              <a:t>To access an individual ‘element’ of an array, you use square brackets ‘[]’ to specify the ‘index’, or offset from the beginning of the array, starting with 0.</a:t>
            </a:r>
            <a:endParaRPr/>
          </a:p>
          <a:p>
            <a:pPr indent="0" lvl="0" marL="0" rtl="0" algn="l">
              <a:spcBef>
                <a:spcPts val="1600"/>
              </a:spcBef>
              <a:spcAft>
                <a:spcPts val="0"/>
              </a:spcAft>
              <a:buNone/>
            </a:pPr>
            <a:r>
              <a:rPr lang="en"/>
              <a:t>Arrays are of a fixed size, if you try to access an index that is beyond the predefined size of the array (length - 1) an IndexOutOfBounds exception will be thrown.</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 2</a:t>
            </a:r>
            <a:endParaRPr/>
          </a:p>
        </p:txBody>
      </p:sp>
      <p:sp>
        <p:nvSpPr>
          <p:cNvPr id="271" name="Google Shape;271;p44"/>
          <p:cNvSpPr txBox="1"/>
          <p:nvPr>
            <p:ph idx="1" type="body"/>
          </p:nvPr>
        </p:nvSpPr>
        <p:spPr>
          <a:xfrm>
            <a:off x="311700" y="1152475"/>
            <a:ext cx="357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initialize an array by using comma separated values (CSV) between a pair of curly braces ‘{}’.</a:t>
            </a:r>
            <a:endParaRPr/>
          </a:p>
          <a:p>
            <a:pPr indent="0" lvl="0" marL="0" rtl="0" algn="l">
              <a:spcBef>
                <a:spcPts val="1600"/>
              </a:spcBef>
              <a:spcAft>
                <a:spcPts val="1600"/>
              </a:spcAft>
              <a:buNone/>
            </a:pPr>
            <a:r>
              <a:rPr lang="en"/>
              <a:t>You can also use the ‘new’ keyword to create an empty array, as shown in the code to the right.</a:t>
            </a:r>
            <a:endParaRPr/>
          </a:p>
        </p:txBody>
      </p:sp>
      <p:pic>
        <p:nvPicPr>
          <p:cNvPr id="272" name="Google Shape;272;p44"/>
          <p:cNvPicPr preferRelativeResize="0"/>
          <p:nvPr/>
        </p:nvPicPr>
        <p:blipFill>
          <a:blip r:embed="rId3">
            <a:alphaModFix/>
          </a:blip>
          <a:stretch>
            <a:fillRect/>
          </a:stretch>
        </p:blipFill>
        <p:spPr>
          <a:xfrm>
            <a:off x="4034400" y="1170125"/>
            <a:ext cx="4957200" cy="28649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Loop</a:t>
            </a:r>
            <a:endParaRPr/>
          </a:p>
        </p:txBody>
      </p:sp>
      <p:sp>
        <p:nvSpPr>
          <p:cNvPr id="278" name="Google Shape;278;p4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for each loop is a shorthand way of defining a for loop which iterates through each element of an array (or other iterable object, such as ArrayList)</a:t>
            </a:r>
            <a:endParaRPr/>
          </a:p>
          <a:p>
            <a:pPr indent="0" lvl="0" marL="0" rtl="0" algn="l">
              <a:spcBef>
                <a:spcPts val="1600"/>
              </a:spcBef>
              <a:spcAft>
                <a:spcPts val="1600"/>
              </a:spcAft>
              <a:buNone/>
            </a:pPr>
            <a:r>
              <a:rPr lang="en"/>
              <a:t>The two loops shown to the right both iterate through each int in the list ‘sampleList’ and add it to the sum variable</a:t>
            </a:r>
            <a:endParaRPr/>
          </a:p>
        </p:txBody>
      </p:sp>
      <p:pic>
        <p:nvPicPr>
          <p:cNvPr id="279" name="Google Shape;279;p45"/>
          <p:cNvPicPr preferRelativeResize="0"/>
          <p:nvPr/>
        </p:nvPicPr>
        <p:blipFill>
          <a:blip r:embed="rId3">
            <a:alphaModFix/>
          </a:blip>
          <a:stretch>
            <a:fillRect/>
          </a:stretch>
        </p:blipFill>
        <p:spPr>
          <a:xfrm>
            <a:off x="4495775" y="1170125"/>
            <a:ext cx="4495825" cy="3108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For/While Loop Example</a:t>
            </a:r>
            <a:endParaRPr/>
          </a:p>
        </p:txBody>
      </p:sp>
      <p:sp>
        <p:nvSpPr>
          <p:cNvPr id="285" name="Google Shape;28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of the below programs do the same thing, one is implemented with a for loop, the other with a while loop</a:t>
            </a:r>
            <a:endParaRPr/>
          </a:p>
          <a:p>
            <a:pPr indent="0" lvl="0" marL="0" rtl="0" algn="l">
              <a:spcBef>
                <a:spcPts val="1600"/>
              </a:spcBef>
              <a:spcAft>
                <a:spcPts val="1600"/>
              </a:spcAft>
              <a:buNone/>
            </a:pPr>
            <a:r>
              <a:rPr lang="en"/>
              <a:t>		[Code Here]							[And also here]</a:t>
            </a:r>
            <a:endParaRPr/>
          </a:p>
        </p:txBody>
      </p:sp>
      <p:pic>
        <p:nvPicPr>
          <p:cNvPr id="286" name="Google Shape;286;p46"/>
          <p:cNvPicPr preferRelativeResize="0"/>
          <p:nvPr/>
        </p:nvPicPr>
        <p:blipFill>
          <a:blip r:embed="rId3">
            <a:alphaModFix/>
          </a:blip>
          <a:stretch>
            <a:fillRect/>
          </a:stretch>
        </p:blipFill>
        <p:spPr>
          <a:xfrm>
            <a:off x="0" y="1937989"/>
            <a:ext cx="9144001" cy="320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292" name="Google Shape;29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are sequences of code statements which perform a single operation and can be called or invoked by other sections of code.</a:t>
            </a:r>
            <a:endParaRPr/>
          </a:p>
          <a:p>
            <a:pPr indent="0" lvl="0" marL="0" rtl="0" algn="l">
              <a:spcBef>
                <a:spcPts val="1600"/>
              </a:spcBef>
              <a:spcAft>
                <a:spcPts val="0"/>
              </a:spcAft>
              <a:buNone/>
            </a:pPr>
            <a:r>
              <a:rPr lang="en"/>
              <a:t>Each method has what is known as a method signature which defines visibility, return type (output), name, and parameters (input).</a:t>
            </a:r>
            <a:endParaRPr/>
          </a:p>
          <a:p>
            <a:pPr indent="0" lvl="0" marL="0" rtl="0" algn="l">
              <a:spcBef>
                <a:spcPts val="1600"/>
              </a:spcBef>
              <a:spcAft>
                <a:spcPts val="0"/>
              </a:spcAft>
              <a:buNone/>
            </a:pPr>
            <a:r>
              <a:rPr lang="en"/>
              <a:t>There are three visibility modifiers in Java</a:t>
            </a:r>
            <a:endParaRPr/>
          </a:p>
          <a:p>
            <a:pPr indent="-342900" lvl="0" marL="457200" rtl="0" algn="l">
              <a:spcBef>
                <a:spcPts val="1600"/>
              </a:spcBef>
              <a:spcAft>
                <a:spcPts val="0"/>
              </a:spcAft>
              <a:buSzPts val="1800"/>
              <a:buChar char="●"/>
            </a:pPr>
            <a:r>
              <a:rPr lang="en"/>
              <a:t>Public - This is visible to anyone</a:t>
            </a:r>
            <a:endParaRPr/>
          </a:p>
          <a:p>
            <a:pPr indent="-342900" lvl="0" marL="457200" rtl="0" algn="l">
              <a:spcBef>
                <a:spcPts val="0"/>
              </a:spcBef>
              <a:spcAft>
                <a:spcPts val="0"/>
              </a:spcAft>
              <a:buSzPts val="1800"/>
              <a:buChar char="●"/>
            </a:pPr>
            <a:r>
              <a:rPr lang="en"/>
              <a:t>Private - This is only visible within the same class</a:t>
            </a:r>
            <a:endParaRPr/>
          </a:p>
          <a:p>
            <a:pPr indent="-342900" lvl="0" marL="457200" rtl="0" algn="l">
              <a:spcBef>
                <a:spcPts val="0"/>
              </a:spcBef>
              <a:spcAft>
                <a:spcPts val="0"/>
              </a:spcAft>
              <a:buSzPts val="1800"/>
              <a:buChar char="●"/>
            </a:pPr>
            <a:r>
              <a:rPr lang="en"/>
              <a:t>Protected - This is only visible within this class or subclasses of this class*</a:t>
            </a:r>
            <a:endParaRPr/>
          </a:p>
          <a:p>
            <a:pPr indent="0" lvl="0" marL="0" rtl="0" algn="l">
              <a:spcBef>
                <a:spcPts val="1600"/>
              </a:spcBef>
              <a:spcAft>
                <a:spcPts val="1600"/>
              </a:spcAft>
              <a:buNone/>
            </a:pPr>
            <a:r>
              <a:rPr lang="en"/>
              <a:t>Classes will be covered later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2</a:t>
            </a:r>
            <a:endParaRPr/>
          </a:p>
        </p:txBody>
      </p:sp>
      <p:sp>
        <p:nvSpPr>
          <p:cNvPr id="298" name="Google Shape;29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return type for a method can be any primitive data type, array, or class.</a:t>
            </a:r>
            <a:endParaRPr/>
          </a:p>
          <a:p>
            <a:pPr indent="0" lvl="0" marL="0" rtl="0" algn="l">
              <a:spcBef>
                <a:spcPts val="1600"/>
              </a:spcBef>
              <a:spcAft>
                <a:spcPts val="0"/>
              </a:spcAft>
              <a:buNone/>
            </a:pPr>
            <a:r>
              <a:rPr lang="en"/>
              <a:t>Methods can also not return a value, in this case the method signature will contain the keyword ‘void’ in place of a return type.</a:t>
            </a:r>
            <a:endParaRPr/>
          </a:p>
          <a:p>
            <a:pPr indent="0" lvl="0" marL="0" rtl="0" algn="l">
              <a:spcBef>
                <a:spcPts val="1600"/>
              </a:spcBef>
              <a:spcAft>
                <a:spcPts val="0"/>
              </a:spcAft>
              <a:buNone/>
            </a:pPr>
            <a:r>
              <a:rPr lang="en"/>
              <a:t>By convention, method names are written in camel case, and should describe what the method does.</a:t>
            </a:r>
            <a:endParaRPr/>
          </a:p>
          <a:p>
            <a:pPr indent="0" lvl="0" marL="0" rtl="0" algn="l">
              <a:spcBef>
                <a:spcPts val="1600"/>
              </a:spcBef>
              <a:spcAft>
                <a:spcPts val="1600"/>
              </a:spcAft>
              <a:buNone/>
            </a:pPr>
            <a:r>
              <a:rPr lang="en"/>
              <a:t>Similarly to mathematical functions, the parameters (input) for Java methods are specified as comma separated values which are declared within parentheses following the method name. (e.g. f(x,y)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3</a:t>
            </a:r>
            <a:endParaRPr/>
          </a:p>
        </p:txBody>
      </p:sp>
      <p:sp>
        <p:nvSpPr>
          <p:cNvPr id="304" name="Google Shape;30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below code defines a publically visible method ‘average’ which takes doubles ‘a’ and ‘b’ as parameters, and returns a double which is the average of ‘a’ and ‘b’</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[Code here]</a:t>
            </a:r>
            <a:endParaRPr/>
          </a:p>
        </p:txBody>
      </p:sp>
      <p:pic>
        <p:nvPicPr>
          <p:cNvPr id="305" name="Google Shape;305;p49"/>
          <p:cNvPicPr preferRelativeResize="0"/>
          <p:nvPr/>
        </p:nvPicPr>
        <p:blipFill>
          <a:blip r:embed="rId3">
            <a:alphaModFix/>
          </a:blip>
          <a:stretch>
            <a:fillRect/>
          </a:stretch>
        </p:blipFill>
        <p:spPr>
          <a:xfrm>
            <a:off x="1072850" y="2156850"/>
            <a:ext cx="6998299" cy="1732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Exceptions</a:t>
            </a:r>
            <a:endParaRPr/>
          </a:p>
        </p:txBody>
      </p:sp>
      <p:sp>
        <p:nvSpPr>
          <p:cNvPr id="311" name="Google Shape;31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exception is an event that disrupts or prevents program execution at runtime.</a:t>
            </a:r>
            <a:endParaRPr/>
          </a:p>
          <a:p>
            <a:pPr indent="0" lvl="0" marL="0" rtl="0" algn="l">
              <a:spcBef>
                <a:spcPts val="1600"/>
              </a:spcBef>
              <a:spcAft>
                <a:spcPts val="0"/>
              </a:spcAft>
              <a:buNone/>
            </a:pPr>
            <a:r>
              <a:rPr lang="en"/>
              <a:t>When an exception is created, or thrown, by a program certain information such as the type of exception and where it occurred are passed up to the next level of execution (This will be explained later, see Exceptions 2).</a:t>
            </a:r>
            <a:endParaRPr/>
          </a:p>
          <a:p>
            <a:pPr indent="0" lvl="0" marL="0" rtl="0" algn="l">
              <a:spcBef>
                <a:spcPts val="1600"/>
              </a:spcBef>
              <a:spcAft>
                <a:spcPts val="0"/>
              </a:spcAft>
              <a:buNone/>
            </a:pPr>
            <a:r>
              <a:rPr lang="en"/>
              <a:t>Exceptions are typically used to prevent undefined or unpredictable behavior from </a:t>
            </a:r>
            <a:r>
              <a:rPr lang="en"/>
              <a:t>occurring</a:t>
            </a:r>
            <a:r>
              <a:rPr lang="en"/>
              <a:t>, such as using null values or dividing by 0.</a:t>
            </a:r>
            <a:endParaRPr/>
          </a:p>
          <a:p>
            <a:pPr indent="0" lvl="0" marL="0" rtl="0" algn="l">
              <a:spcBef>
                <a:spcPts val="1600"/>
              </a:spcBef>
              <a:spcAft>
                <a:spcPts val="0"/>
              </a:spcAft>
              <a:buNone/>
            </a:pPr>
            <a:r>
              <a:rPr lang="en"/>
              <a:t>The next slide details some common exceptions you are likely to encounter.</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Exceptions</a:t>
            </a:r>
            <a:endParaRPr/>
          </a:p>
        </p:txBody>
      </p:sp>
      <p:sp>
        <p:nvSpPr>
          <p:cNvPr id="317" name="Google Shape;31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IllegalStateException - Usually used when a method is invoked without fulfilling the prerequisite conditions</a:t>
            </a:r>
            <a:endParaRPr/>
          </a:p>
          <a:p>
            <a:pPr indent="0" lvl="0" marL="0" rtl="0" algn="l">
              <a:spcBef>
                <a:spcPts val="1600"/>
              </a:spcBef>
              <a:spcAft>
                <a:spcPts val="0"/>
              </a:spcAft>
              <a:buNone/>
            </a:pPr>
            <a:r>
              <a:rPr lang="en"/>
              <a:t>NullPointerException - Thrown when an application attempts to use an object that is null</a:t>
            </a:r>
            <a:endParaRPr/>
          </a:p>
          <a:p>
            <a:pPr indent="0" lvl="0" marL="0" rtl="0" algn="l">
              <a:spcBef>
                <a:spcPts val="1600"/>
              </a:spcBef>
              <a:spcAft>
                <a:spcPts val="0"/>
              </a:spcAft>
              <a:buNone/>
            </a:pPr>
            <a:r>
              <a:rPr lang="en"/>
              <a:t>ArithmeticException - Thrown when illegal math operations are performed (e.g. divide by zero)</a:t>
            </a:r>
            <a:endParaRPr/>
          </a:p>
          <a:p>
            <a:pPr indent="0" lvl="0" marL="0" rtl="0" algn="l">
              <a:spcBef>
                <a:spcPts val="1600"/>
              </a:spcBef>
              <a:spcAft>
                <a:spcPts val="0"/>
              </a:spcAft>
              <a:buNone/>
            </a:pPr>
            <a:r>
              <a:rPr lang="en"/>
              <a:t>IOException - Thrown when an IO operation fails or is interrupted</a:t>
            </a:r>
            <a:endParaRPr/>
          </a:p>
          <a:p>
            <a:pPr indent="0" lvl="0" marL="0" rtl="0" algn="l">
              <a:spcBef>
                <a:spcPts val="1600"/>
              </a:spcBef>
              <a:spcAft>
                <a:spcPts val="1600"/>
              </a:spcAft>
              <a:buNone/>
            </a:pPr>
            <a:r>
              <a:rPr lang="en"/>
              <a:t>IllegalArgumentException - Thrown when a method is called with invalid input parameters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New Java Project in VSCode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Objects and Classes</a:t>
            </a:r>
            <a:endParaRPr/>
          </a:p>
        </p:txBody>
      </p:sp>
      <p:sp>
        <p:nvSpPr>
          <p:cNvPr id="323" name="Google Shape;32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‘class’ is an entity in programming which represents and describes a type of thing.</a:t>
            </a:r>
            <a:endParaRPr/>
          </a:p>
          <a:p>
            <a:pPr indent="0" lvl="0" marL="0" rtl="0" algn="l">
              <a:spcBef>
                <a:spcPts val="1600"/>
              </a:spcBef>
              <a:spcAft>
                <a:spcPts val="0"/>
              </a:spcAft>
              <a:buNone/>
            </a:pPr>
            <a:r>
              <a:rPr lang="en"/>
              <a:t>An ‘object’ is a specific instance of a class</a:t>
            </a:r>
            <a:endParaRPr/>
          </a:p>
          <a:p>
            <a:pPr indent="0" lvl="0" marL="0" rtl="0" algn="l">
              <a:spcBef>
                <a:spcPts val="1600"/>
              </a:spcBef>
              <a:spcAft>
                <a:spcPts val="0"/>
              </a:spcAft>
              <a:buNone/>
            </a:pPr>
            <a:r>
              <a:rPr lang="en"/>
              <a:t>The concept of a book is an example of a class, whereas a specific book would be an object.</a:t>
            </a:r>
            <a:endParaRPr/>
          </a:p>
          <a:p>
            <a:pPr indent="0" lvl="0" marL="0" rtl="0" algn="l">
              <a:spcBef>
                <a:spcPts val="1600"/>
              </a:spcBef>
              <a:spcAft>
                <a:spcPts val="0"/>
              </a:spcAft>
              <a:buNone/>
            </a:pPr>
            <a:r>
              <a:rPr lang="en"/>
              <a:t>Classes can have numerous ‘fields’ which can store variables or objects, as well as methods which perform some operation.</a:t>
            </a:r>
            <a:endParaRPr/>
          </a:p>
          <a:p>
            <a:pPr indent="0" lvl="0" marL="0" rtl="0" algn="l">
              <a:spcBef>
                <a:spcPts val="1600"/>
              </a:spcBef>
              <a:spcAft>
                <a:spcPts val="1600"/>
              </a:spcAft>
              <a:buNone/>
            </a:pPr>
            <a:r>
              <a:rPr lang="en"/>
              <a:t>By convention, class names are capitalized and object names use camel case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Objects and Classes 2</a:t>
            </a:r>
            <a:endParaRPr/>
          </a:p>
        </p:txBody>
      </p:sp>
      <p:sp>
        <p:nvSpPr>
          <p:cNvPr id="329" name="Google Shape;32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 must be declared and initialized just like variables.</a:t>
            </a:r>
            <a:endParaRPr/>
          </a:p>
          <a:p>
            <a:pPr indent="0" lvl="0" marL="0" rtl="0" algn="l">
              <a:spcBef>
                <a:spcPts val="1600"/>
              </a:spcBef>
              <a:spcAft>
                <a:spcPts val="0"/>
              </a:spcAft>
              <a:buNone/>
            </a:pPr>
            <a:r>
              <a:rPr lang="en"/>
              <a:t>Every class has what is known as a ‘constructor’ method which must be called with the ‘new’ operator to create an object of that class.</a:t>
            </a:r>
            <a:endParaRPr/>
          </a:p>
          <a:p>
            <a:pPr indent="0" lvl="0" marL="0" rtl="0" algn="l">
              <a:spcBef>
                <a:spcPts val="1600"/>
              </a:spcBef>
              <a:spcAft>
                <a:spcPts val="0"/>
              </a:spcAft>
              <a:buNone/>
            </a:pPr>
            <a:r>
              <a:rPr lang="en"/>
              <a:t>Constructor methods share the name of the class and do not specify a return type. (e.g. The constructor method for the String class has the following method signature)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below code demonstrates how to create an Object of the String class</a:t>
            </a:r>
            <a:endParaRPr/>
          </a:p>
          <a:p>
            <a:pPr indent="0" lvl="0" marL="0" rtl="0" algn="l">
              <a:spcBef>
                <a:spcPts val="1600"/>
              </a:spcBef>
              <a:spcAft>
                <a:spcPts val="1600"/>
              </a:spcAft>
              <a:buNone/>
            </a:pPr>
            <a:r>
              <a:t/>
            </a:r>
            <a:endParaRPr/>
          </a:p>
        </p:txBody>
      </p:sp>
      <p:pic>
        <p:nvPicPr>
          <p:cNvPr id="330" name="Google Shape;330;p53"/>
          <p:cNvPicPr preferRelativeResize="0"/>
          <p:nvPr/>
        </p:nvPicPr>
        <p:blipFill>
          <a:blip r:embed="rId3">
            <a:alphaModFix/>
          </a:blip>
          <a:stretch>
            <a:fillRect/>
          </a:stretch>
        </p:blipFill>
        <p:spPr>
          <a:xfrm>
            <a:off x="3013268" y="3424125"/>
            <a:ext cx="3238174" cy="671175"/>
          </a:xfrm>
          <a:prstGeom prst="rect">
            <a:avLst/>
          </a:prstGeom>
          <a:noFill/>
          <a:ln>
            <a:noFill/>
          </a:ln>
        </p:spPr>
      </p:pic>
      <p:pic>
        <p:nvPicPr>
          <p:cNvPr id="331" name="Google Shape;331;p53"/>
          <p:cNvPicPr preferRelativeResize="0"/>
          <p:nvPr/>
        </p:nvPicPr>
        <p:blipFill>
          <a:blip r:embed="rId4">
            <a:alphaModFix/>
          </a:blip>
          <a:stretch>
            <a:fillRect/>
          </a:stretch>
        </p:blipFill>
        <p:spPr>
          <a:xfrm>
            <a:off x="2025637" y="4568871"/>
            <a:ext cx="5092723" cy="487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Object Equality</a:t>
            </a:r>
            <a:endParaRPr/>
          </a:p>
        </p:txBody>
      </p:sp>
      <p:sp>
        <p:nvSpPr>
          <p:cNvPr id="337" name="Google Shape;33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used with objects, the ‘==’ operator compares the memory addresses associated with the objects.  This will only return true if both operands are the exact same object.</a:t>
            </a:r>
            <a:endParaRPr/>
          </a:p>
          <a:p>
            <a:pPr indent="0" lvl="0" marL="0" rtl="0" algn="l">
              <a:spcBef>
                <a:spcPts val="1600"/>
              </a:spcBef>
              <a:spcAft>
                <a:spcPts val="0"/>
              </a:spcAft>
              <a:buNone/>
            </a:pPr>
            <a:r>
              <a:rPr lang="en"/>
              <a:t>To test whether two objects have equivalent values, you should use the equals() method.	 This will return true if the two objects are deemed equivalent by whatever criteria is defined for that class.</a:t>
            </a:r>
            <a:endParaRPr/>
          </a:p>
          <a:p>
            <a:pPr indent="0" lvl="0" marL="0" rtl="0" algn="l">
              <a:spcBef>
                <a:spcPts val="1600"/>
              </a:spcBef>
              <a:spcAft>
                <a:spcPts val="1600"/>
              </a:spcAft>
              <a:buNone/>
            </a:pPr>
            <a:r>
              <a:rPr lang="en"/>
              <a:t>		[Here]</a:t>
            </a:r>
            <a:endParaRPr/>
          </a:p>
        </p:txBody>
      </p:sp>
      <p:pic>
        <p:nvPicPr>
          <p:cNvPr id="338" name="Google Shape;338;p54"/>
          <p:cNvPicPr preferRelativeResize="0"/>
          <p:nvPr/>
        </p:nvPicPr>
        <p:blipFill>
          <a:blip r:embed="rId3">
            <a:alphaModFix/>
          </a:blip>
          <a:stretch>
            <a:fillRect/>
          </a:stretch>
        </p:blipFill>
        <p:spPr>
          <a:xfrm>
            <a:off x="1061225" y="3341050"/>
            <a:ext cx="6576550" cy="1694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a:t>
            </a:r>
            <a:endParaRPr/>
          </a:p>
        </p:txBody>
      </p:sp>
      <p:sp>
        <p:nvSpPr>
          <p:cNvPr id="344" name="Google Shape;344;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String is a sequence of characters and can be used to represent text or store</a:t>
            </a:r>
            <a:br>
              <a:rPr lang="en"/>
            </a:br>
            <a:r>
              <a:rPr lang="en"/>
              <a:t>data such as a name.</a:t>
            </a:r>
            <a:endParaRPr/>
          </a:p>
          <a:p>
            <a:pPr indent="0" lvl="0" marL="0" rtl="0" algn="l">
              <a:spcBef>
                <a:spcPts val="1600"/>
              </a:spcBef>
              <a:spcAft>
                <a:spcPts val="0"/>
              </a:spcAft>
              <a:buNone/>
            </a:pPr>
            <a:r>
              <a:rPr lang="en"/>
              <a:t>A String object can be created like any other object, using ‘new’ and calling the</a:t>
            </a:r>
            <a:br>
              <a:rPr lang="en"/>
            </a:br>
            <a:r>
              <a:rPr lang="en"/>
              <a:t>constructor, or by assigning it to text within quotes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Text that is within quotes (“”) is known as a ‘string literal’</a:t>
            </a:r>
            <a:endParaRPr/>
          </a:p>
        </p:txBody>
      </p:sp>
      <p:pic>
        <p:nvPicPr>
          <p:cNvPr id="345" name="Google Shape;345;p55"/>
          <p:cNvPicPr preferRelativeResize="0"/>
          <p:nvPr/>
        </p:nvPicPr>
        <p:blipFill>
          <a:blip r:embed="rId3">
            <a:alphaModFix/>
          </a:blip>
          <a:stretch>
            <a:fillRect/>
          </a:stretch>
        </p:blipFill>
        <p:spPr>
          <a:xfrm>
            <a:off x="1213063" y="2757500"/>
            <a:ext cx="5943226" cy="1663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Operators</a:t>
            </a:r>
            <a:endParaRPr/>
          </a:p>
        </p:txBody>
      </p:sp>
      <p:sp>
        <p:nvSpPr>
          <p:cNvPr id="351" name="Google Shape;35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in Java have some unique behavior when used with common operators.</a:t>
            </a:r>
            <a:endParaRPr/>
          </a:p>
          <a:p>
            <a:pPr indent="0" lvl="0" marL="0" rtl="0" algn="l">
              <a:spcBef>
                <a:spcPts val="1600"/>
              </a:spcBef>
              <a:spcAft>
                <a:spcPts val="1600"/>
              </a:spcAft>
              <a:buNone/>
            </a:pPr>
            <a:br>
              <a:rPr lang="en"/>
            </a:br>
            <a:r>
              <a:rPr lang="en"/>
              <a:t>The ‘+’ operator can be used to concatenate (Append one to the other) two</a:t>
            </a:r>
            <a:br>
              <a:rPr lang="en"/>
            </a:br>
            <a:r>
              <a:rPr lang="en"/>
              <a:t>Strings. Similarly the ‘+=’ operator can be used to concatenate and assign strings</a:t>
            </a:r>
            <a:br>
              <a:rPr lang="en"/>
            </a:br>
            <a:r>
              <a:rPr lang="en"/>
              <a:t>in one statement.</a:t>
            </a:r>
            <a:endParaRPr/>
          </a:p>
        </p:txBody>
      </p:sp>
      <p:pic>
        <p:nvPicPr>
          <p:cNvPr id="352" name="Google Shape;352;p56"/>
          <p:cNvPicPr preferRelativeResize="0"/>
          <p:nvPr/>
        </p:nvPicPr>
        <p:blipFill>
          <a:blip r:embed="rId3">
            <a:alphaModFix/>
          </a:blip>
          <a:stretch>
            <a:fillRect/>
          </a:stretch>
        </p:blipFill>
        <p:spPr>
          <a:xfrm>
            <a:off x="2622400" y="2950450"/>
            <a:ext cx="4434401" cy="1693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Methods</a:t>
            </a:r>
            <a:endParaRPr/>
          </a:p>
        </p:txBody>
      </p:sp>
      <p:sp>
        <p:nvSpPr>
          <p:cNvPr id="358" name="Google Shape;35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String class contains a number of extremely useful methods, only some of which will be covered here. </a:t>
            </a:r>
            <a:r>
              <a:rPr lang="en" u="sng">
                <a:solidFill>
                  <a:schemeClr val="hlink"/>
                </a:solidFill>
                <a:hlinkClick r:id="rId3"/>
              </a:rPr>
              <a:t>Here is the complete API for Strings in Java 10</a:t>
            </a:r>
            <a:r>
              <a:rPr lang="en"/>
              <a:t>.</a:t>
            </a:r>
            <a:endParaRPr/>
          </a:p>
          <a:p>
            <a:pPr indent="0" lvl="0" marL="0" rtl="0" algn="l">
              <a:spcBef>
                <a:spcPts val="1600"/>
              </a:spcBef>
              <a:spcAft>
                <a:spcPts val="1600"/>
              </a:spcAft>
              <a:buNone/>
            </a:pPr>
            <a:r>
              <a:rPr lang="en"/>
              <a:t>toUpperCase() and toLowerCase() return a string with all upper/lowercase characters, “Hello World” becomes “HELLO WORLD” or “hello world”</a:t>
            </a:r>
            <a:endParaRPr/>
          </a:p>
        </p:txBody>
      </p:sp>
      <p:pic>
        <p:nvPicPr>
          <p:cNvPr id="359" name="Google Shape;359;p57"/>
          <p:cNvPicPr preferRelativeResize="0"/>
          <p:nvPr/>
        </p:nvPicPr>
        <p:blipFill>
          <a:blip r:embed="rId4">
            <a:alphaModFix/>
          </a:blip>
          <a:stretch>
            <a:fillRect/>
          </a:stretch>
        </p:blipFill>
        <p:spPr>
          <a:xfrm>
            <a:off x="1038225" y="3150100"/>
            <a:ext cx="7067550" cy="1123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Methods 2</a:t>
            </a:r>
            <a:endParaRPr/>
          </a:p>
        </p:txBody>
      </p:sp>
      <p:sp>
        <p:nvSpPr>
          <p:cNvPr id="365" name="Google Shape;365;p58"/>
          <p:cNvSpPr txBox="1"/>
          <p:nvPr>
            <p:ph idx="1" type="body"/>
          </p:nvPr>
        </p:nvSpPr>
        <p:spPr>
          <a:xfrm>
            <a:off x="311700" y="1152475"/>
            <a:ext cx="8520600" cy="16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 returns the number of characters in a string as an int</a:t>
            </a:r>
            <a:endParaRPr/>
          </a:p>
          <a:p>
            <a:pPr indent="0" lvl="0" marL="0" rtl="0" algn="l">
              <a:spcBef>
                <a:spcPts val="1600"/>
              </a:spcBef>
              <a:spcAft>
                <a:spcPts val="0"/>
              </a:spcAft>
              <a:buNone/>
            </a:pPr>
            <a:r>
              <a:rPr lang="en"/>
              <a:t>charAt(int index) returns the char at the specified index of the string (starting at 0)</a:t>
            </a:r>
            <a:endParaRPr/>
          </a:p>
          <a:p>
            <a:pPr indent="0" lvl="0" marL="0" rtl="0" algn="l">
              <a:spcBef>
                <a:spcPts val="1600"/>
              </a:spcBef>
              <a:spcAft>
                <a:spcPts val="1600"/>
              </a:spcAft>
              <a:buNone/>
            </a:pPr>
            <a:r>
              <a:rPr lang="en"/>
              <a:t>compareToIgnoreCase(String str) compares 2 strings ignoring upper/lowercase.  Returns 0 if the Strings are equal</a:t>
            </a:r>
            <a:endParaRPr/>
          </a:p>
        </p:txBody>
      </p:sp>
      <p:pic>
        <p:nvPicPr>
          <p:cNvPr id="366" name="Google Shape;366;p58"/>
          <p:cNvPicPr preferRelativeResize="0"/>
          <p:nvPr/>
        </p:nvPicPr>
        <p:blipFill>
          <a:blip r:embed="rId3">
            <a:alphaModFix/>
          </a:blip>
          <a:stretch>
            <a:fillRect/>
          </a:stretch>
        </p:blipFill>
        <p:spPr>
          <a:xfrm>
            <a:off x="1604625" y="3156250"/>
            <a:ext cx="5524500" cy="1638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150500" y="718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Methods 3</a:t>
            </a:r>
            <a:endParaRPr/>
          </a:p>
        </p:txBody>
      </p:sp>
      <p:sp>
        <p:nvSpPr>
          <p:cNvPr id="372" name="Google Shape;372;p59"/>
          <p:cNvSpPr txBox="1"/>
          <p:nvPr>
            <p:ph idx="1" type="body"/>
          </p:nvPr>
        </p:nvSpPr>
        <p:spPr>
          <a:xfrm>
            <a:off x="311700" y="2168775"/>
            <a:ext cx="8598000" cy="24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substring(int beginIndex, int endIndex) returns a new string which is a substring of the original string from beginIndex (inclusive) to endIndex (exclusive).  endIndex can be omitted, in this case the substring continues to the end of the original string</a:t>
            </a:r>
            <a:endParaRPr/>
          </a:p>
          <a:p>
            <a:pPr indent="0" lvl="0" marL="0" rtl="0" algn="l">
              <a:spcBef>
                <a:spcPts val="1600"/>
              </a:spcBef>
              <a:spcAft>
                <a:spcPts val="0"/>
              </a:spcAft>
              <a:buNone/>
            </a:pPr>
            <a:r>
              <a:rPr lang="en"/>
              <a:t>contains(String s) returns true if s is a substring of this string</a:t>
            </a:r>
            <a:endParaRPr/>
          </a:p>
          <a:p>
            <a:pPr indent="0" lvl="0" marL="0" rtl="0" algn="l">
              <a:spcBef>
                <a:spcPts val="1600"/>
              </a:spcBef>
              <a:spcAft>
                <a:spcPts val="1600"/>
              </a:spcAft>
              <a:buNone/>
            </a:pPr>
            <a:r>
              <a:rPr lang="en"/>
              <a:t>split(String regex) returns an array of Strings, splitting the original string around matches of the given </a:t>
            </a:r>
            <a:r>
              <a:rPr lang="en" u="sng">
                <a:solidFill>
                  <a:schemeClr val="hlink"/>
                </a:solidFill>
                <a:hlinkClick r:id="rId3"/>
              </a:rPr>
              <a:t>regular expression</a:t>
            </a:r>
            <a:endParaRPr/>
          </a:p>
        </p:txBody>
      </p:sp>
      <p:pic>
        <p:nvPicPr>
          <p:cNvPr id="373" name="Google Shape;373;p59"/>
          <p:cNvPicPr preferRelativeResize="0"/>
          <p:nvPr/>
        </p:nvPicPr>
        <p:blipFill>
          <a:blip r:embed="rId4">
            <a:alphaModFix/>
          </a:blip>
          <a:stretch>
            <a:fillRect/>
          </a:stretch>
        </p:blipFill>
        <p:spPr>
          <a:xfrm>
            <a:off x="3071450" y="76200"/>
            <a:ext cx="5981700" cy="1934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Classes</a:t>
            </a:r>
            <a:endParaRPr/>
          </a:p>
        </p:txBody>
      </p:sp>
      <p:sp>
        <p:nvSpPr>
          <p:cNvPr id="379" name="Google Shape;379;p6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classes are organized into packages.  To use classes that are from a different package* you must first import them.</a:t>
            </a:r>
            <a:endParaRPr/>
          </a:p>
          <a:p>
            <a:pPr indent="0" lvl="0" marL="0" rtl="0" algn="l">
              <a:spcBef>
                <a:spcPts val="1600"/>
              </a:spcBef>
              <a:spcAft>
                <a:spcPts val="0"/>
              </a:spcAft>
              <a:buNone/>
            </a:pPr>
            <a:r>
              <a:rPr lang="en"/>
              <a:t>The code to the right shows how to import the Scanner class, which can read text from files or user input</a:t>
            </a:r>
            <a:endParaRPr/>
          </a:p>
          <a:p>
            <a:pPr indent="0" lvl="0" marL="0" rtl="0" algn="l">
              <a:spcBef>
                <a:spcPts val="1600"/>
              </a:spcBef>
              <a:spcAft>
                <a:spcPts val="1600"/>
              </a:spcAft>
              <a:buNone/>
            </a:pPr>
            <a:r>
              <a:rPr lang="en"/>
              <a:t>*The </a:t>
            </a:r>
            <a:r>
              <a:rPr lang="en" u="sng">
                <a:solidFill>
                  <a:schemeClr val="hlink"/>
                </a:solidFill>
                <a:hlinkClick r:id="rId3"/>
              </a:rPr>
              <a:t>java.lang</a:t>
            </a:r>
            <a:r>
              <a:rPr lang="en"/>
              <a:t> package is always available.  This contains classes like Object, String, Math, Integer, etc.</a:t>
            </a:r>
            <a:endParaRPr/>
          </a:p>
        </p:txBody>
      </p:sp>
      <p:pic>
        <p:nvPicPr>
          <p:cNvPr id="380" name="Google Shape;380;p60"/>
          <p:cNvPicPr preferRelativeResize="0"/>
          <p:nvPr/>
        </p:nvPicPr>
        <p:blipFill>
          <a:blip r:embed="rId4">
            <a:alphaModFix/>
          </a:blip>
          <a:stretch>
            <a:fillRect/>
          </a:stretch>
        </p:blipFill>
        <p:spPr>
          <a:xfrm>
            <a:off x="4572000" y="1422613"/>
            <a:ext cx="4441525" cy="2876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Scanner Class</a:t>
            </a:r>
            <a:endParaRPr/>
          </a:p>
        </p:txBody>
      </p:sp>
      <p:sp>
        <p:nvSpPr>
          <p:cNvPr id="386" name="Google Shape;386;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Scanner constructor takes in a ‘source’ parameter of the File, InputStream (e.g. System.in), or String types (among others).  This specifies where the Scanner will be reading from.</a:t>
            </a:r>
            <a:endParaRPr/>
          </a:p>
          <a:p>
            <a:pPr indent="0" lvl="0" marL="0" rtl="0" algn="l">
              <a:spcBef>
                <a:spcPts val="1600"/>
              </a:spcBef>
              <a:spcAft>
                <a:spcPts val="0"/>
              </a:spcAft>
              <a:buNone/>
            </a:pPr>
            <a:r>
              <a:rPr lang="en"/>
              <a:t>When you are finished using a Scanner you need to invoke the close() method.  This is due to IO functions relying on OS level resources which do not have reliable garbage collection.  Failure to close a Scanner or similar IO objects will result in a resource leak that can negatively impact system performance. </a:t>
            </a:r>
            <a:endParaRPr/>
          </a:p>
          <a:p>
            <a:pPr indent="0" lvl="0" marL="0" rtl="0" algn="l">
              <a:spcBef>
                <a:spcPts val="1600"/>
              </a:spcBef>
              <a:spcAft>
                <a:spcPts val="1600"/>
              </a:spcAft>
              <a:buNone/>
            </a:pPr>
            <a:r>
              <a:rPr lang="en"/>
              <a:t>Scanners will break their source into ‘tokens’ which are separated by a ‘delimiter’.  The default delimiter is a space or line break.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Program Execution Flow</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Programs begin execution at a ‘main’ method.</a:t>
            </a:r>
            <a:endParaRPr/>
          </a:p>
          <a:p>
            <a:pPr indent="0" lvl="0" marL="0" rtl="0" algn="l">
              <a:spcBef>
                <a:spcPts val="1600"/>
              </a:spcBef>
              <a:spcAft>
                <a:spcPts val="0"/>
              </a:spcAft>
              <a:buNone/>
            </a:pPr>
            <a:r>
              <a:rPr lang="en"/>
              <a:t>The main method will always have the following method header</a:t>
            </a:r>
            <a:endParaRPr/>
          </a:p>
          <a:p>
            <a:pPr indent="0" lvl="0" marL="0" rtl="0" algn="l">
              <a:spcBef>
                <a:spcPts val="1600"/>
              </a:spcBef>
              <a:spcAft>
                <a:spcPts val="0"/>
              </a:spcAft>
              <a:buNone/>
            </a:pPr>
            <a:r>
              <a:rPr lang="en"/>
              <a:t>		[Insert code here]</a:t>
            </a:r>
            <a:endParaRPr/>
          </a:p>
          <a:p>
            <a:pPr indent="0" lvl="0" marL="0" rtl="0" algn="l">
              <a:spcBef>
                <a:spcPts val="1600"/>
              </a:spcBef>
              <a:spcAft>
                <a:spcPts val="1600"/>
              </a:spcAft>
              <a:buNone/>
            </a:pPr>
            <a:r>
              <a:rPr lang="en"/>
              <a:t>Java programs will run each line of code sequentially starting with the first line from the main method.</a:t>
            </a:r>
            <a:endParaRPr/>
          </a:p>
        </p:txBody>
      </p:sp>
      <p:pic>
        <p:nvPicPr>
          <p:cNvPr id="82" name="Google Shape;82;p17"/>
          <p:cNvPicPr preferRelativeResize="0"/>
          <p:nvPr/>
        </p:nvPicPr>
        <p:blipFill>
          <a:blip r:embed="rId3">
            <a:alphaModFix/>
          </a:blip>
          <a:stretch>
            <a:fillRect/>
          </a:stretch>
        </p:blipFill>
        <p:spPr>
          <a:xfrm>
            <a:off x="972150" y="2163475"/>
            <a:ext cx="7199700" cy="481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14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Scanner Methods</a:t>
            </a:r>
            <a:endParaRPr/>
          </a:p>
        </p:txBody>
      </p:sp>
      <p:sp>
        <p:nvSpPr>
          <p:cNvPr id="392" name="Google Shape;392;p62"/>
          <p:cNvSpPr txBox="1"/>
          <p:nvPr>
            <p:ph idx="1" type="body"/>
          </p:nvPr>
        </p:nvSpPr>
        <p:spPr>
          <a:xfrm>
            <a:off x="311700" y="713000"/>
            <a:ext cx="8520600" cy="17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hasNext() returns true/false if the scanner has another token in its source</a:t>
            </a:r>
            <a:endParaRPr/>
          </a:p>
          <a:p>
            <a:pPr indent="0" lvl="0" marL="0" rtl="0" algn="l">
              <a:spcBef>
                <a:spcPts val="1600"/>
              </a:spcBef>
              <a:spcAft>
                <a:spcPts val="0"/>
              </a:spcAft>
              <a:buNone/>
            </a:pPr>
            <a:r>
              <a:rPr lang="en"/>
              <a:t>next() returns the next token from the source as a String</a:t>
            </a:r>
            <a:endParaRPr/>
          </a:p>
          <a:p>
            <a:pPr indent="0" lvl="0" marL="0" rtl="0" algn="l">
              <a:spcBef>
                <a:spcPts val="1600"/>
              </a:spcBef>
              <a:spcAft>
                <a:spcPts val="0"/>
              </a:spcAft>
              <a:buNone/>
            </a:pPr>
            <a:r>
              <a:rPr lang="en"/>
              <a:t>nextLine() returns the next line from the source as a String</a:t>
            </a:r>
            <a:endParaRPr/>
          </a:p>
          <a:p>
            <a:pPr indent="0" lvl="0" marL="0" rtl="0" algn="l">
              <a:spcBef>
                <a:spcPts val="1600"/>
              </a:spcBef>
              <a:spcAft>
                <a:spcPts val="1600"/>
              </a:spcAft>
              <a:buNone/>
            </a:pPr>
            <a:r>
              <a:rPr lang="en"/>
              <a:t>useDelimiter(String pattern) changes the delimiter to use the given pattern instead of the default whitespace</a:t>
            </a:r>
            <a:endParaRPr/>
          </a:p>
        </p:txBody>
      </p:sp>
      <p:pic>
        <p:nvPicPr>
          <p:cNvPr id="393" name="Google Shape;393;p62"/>
          <p:cNvPicPr preferRelativeResize="0"/>
          <p:nvPr/>
        </p:nvPicPr>
        <p:blipFill>
          <a:blip r:embed="rId3">
            <a:alphaModFix/>
          </a:blip>
          <a:stretch>
            <a:fillRect/>
          </a:stretch>
        </p:blipFill>
        <p:spPr>
          <a:xfrm>
            <a:off x="1860050" y="2975250"/>
            <a:ext cx="5423899" cy="2095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ArrayList</a:t>
            </a:r>
            <a:endParaRPr/>
          </a:p>
        </p:txBody>
      </p:sp>
      <p:sp>
        <p:nvSpPr>
          <p:cNvPr id="399" name="Google Shape;39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//Arrays vs ArrayList, Mutable, Helpful Methods, Generics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Classes</a:t>
            </a:r>
            <a:endParaRPr/>
          </a:p>
        </p:txBody>
      </p:sp>
      <p:sp>
        <p:nvSpPr>
          <p:cNvPr id="405" name="Google Shape;40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Exceptions 2</a:t>
            </a:r>
            <a:endParaRPr/>
          </a:p>
        </p:txBody>
      </p:sp>
      <p:sp>
        <p:nvSpPr>
          <p:cNvPr id="411" name="Google Shape;41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//Throwing an exception, Try/Catch blocks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‘static’ Modifier</a:t>
            </a:r>
            <a:endParaRPr/>
          </a:p>
        </p:txBody>
      </p:sp>
      <p:sp>
        <p:nvSpPr>
          <p:cNvPr id="417" name="Google Shape;41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methods, fields, and classes need to be instantiated into an object to be used.  This is because the values stored in fields and output from methods are often determined by data associated with the individual object.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‘static’ modifier tells us that the method/field/class belong to the class rather than a specific object, and that they can be used without instantiating an object.  No matter how many instances of a class are created, there will only be one instance of any static fields.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Static Fields and Methods</a:t>
            </a:r>
            <a:endParaRPr/>
          </a:p>
        </p:txBody>
      </p:sp>
      <p:sp>
        <p:nvSpPr>
          <p:cNvPr id="423" name="Google Shape;42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lot of static methods which are used to provide general utility when programming.  The below code demonstrates calling a static method from the Math class to generate a random double between 0 and 1.  Note that Math is referring to a class, not an object.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4" name="Google Shape;424;p67"/>
          <p:cNvPicPr preferRelativeResize="0"/>
          <p:nvPr/>
        </p:nvPicPr>
        <p:blipFill>
          <a:blip r:embed="rId3">
            <a:alphaModFix/>
          </a:blip>
          <a:stretch>
            <a:fillRect/>
          </a:stretch>
        </p:blipFill>
        <p:spPr>
          <a:xfrm>
            <a:off x="1374812" y="2996425"/>
            <a:ext cx="6394376" cy="1010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Static Fields and Methods 2</a:t>
            </a:r>
            <a:endParaRPr/>
          </a:p>
        </p:txBody>
      </p:sp>
      <p:sp>
        <p:nvSpPr>
          <p:cNvPr id="430" name="Google Shape;430;p68"/>
          <p:cNvSpPr txBox="1"/>
          <p:nvPr>
            <p:ph idx="1" type="body"/>
          </p:nvPr>
        </p:nvSpPr>
        <p:spPr>
          <a:xfrm>
            <a:off x="311700" y="1152475"/>
            <a:ext cx="8520600" cy="92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Static fields are shared between all instances of a class.  This can be useful for constants that should have the same value, but can also be used in other ways.</a:t>
            </a:r>
            <a:endParaRPr/>
          </a:p>
        </p:txBody>
      </p:sp>
      <p:sp>
        <p:nvSpPr>
          <p:cNvPr id="431" name="Google Shape;431;p68"/>
          <p:cNvSpPr txBox="1"/>
          <p:nvPr>
            <p:ph idx="1" type="body"/>
          </p:nvPr>
        </p:nvSpPr>
        <p:spPr>
          <a:xfrm>
            <a:off x="311700" y="2078275"/>
            <a:ext cx="4485300" cy="260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code to the right uses a static field to give each instance of the TestJava class a unique ID number.  Since the uniqueID field is static, it will be changed across all instances of TestJava whenever the constructor is called.</a:t>
            </a:r>
            <a:endParaRPr/>
          </a:p>
        </p:txBody>
      </p:sp>
      <p:sp>
        <p:nvSpPr>
          <p:cNvPr id="432" name="Google Shape;432;p68"/>
          <p:cNvSpPr txBox="1"/>
          <p:nvPr/>
        </p:nvSpPr>
        <p:spPr>
          <a:xfrm>
            <a:off x="6105475" y="2559250"/>
            <a:ext cx="1955100" cy="13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 Here]</a:t>
            </a:r>
            <a:endParaRPr/>
          </a:p>
        </p:txBody>
      </p:sp>
      <p:pic>
        <p:nvPicPr>
          <p:cNvPr id="433" name="Google Shape;433;p68"/>
          <p:cNvPicPr preferRelativeResize="0"/>
          <p:nvPr/>
        </p:nvPicPr>
        <p:blipFill>
          <a:blip r:embed="rId3">
            <a:alphaModFix/>
          </a:blip>
          <a:stretch>
            <a:fillRect/>
          </a:stretch>
        </p:blipFill>
        <p:spPr>
          <a:xfrm>
            <a:off x="4797004" y="2112325"/>
            <a:ext cx="4149670" cy="2128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Classes</a:t>
            </a:r>
            <a:endParaRPr/>
          </a:p>
        </p:txBody>
      </p:sp>
      <p:sp>
        <p:nvSpPr>
          <p:cNvPr id="439" name="Google Shape;43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Enumerated Types</a:t>
            </a:r>
            <a:endParaRPr/>
          </a:p>
        </p:txBody>
      </p:sp>
      <p:sp>
        <p:nvSpPr>
          <p:cNvPr id="445" name="Google Shape;44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Inheritance (Subclasses)</a:t>
            </a:r>
            <a:endParaRPr/>
          </a:p>
        </p:txBody>
      </p:sp>
      <p:sp>
        <p:nvSpPr>
          <p:cNvPr id="451" name="Google Shape;451;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Syntax (Grammar)</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is case-sensitive, ‘test’ and ‘Test’ are processed as two completely distinct words</a:t>
            </a:r>
            <a:endParaRPr/>
          </a:p>
          <a:p>
            <a:pPr indent="0" lvl="0" marL="0" rtl="0" algn="l">
              <a:spcBef>
                <a:spcPts val="1600"/>
              </a:spcBef>
              <a:spcAft>
                <a:spcPts val="0"/>
              </a:spcAft>
              <a:buNone/>
            </a:pPr>
            <a:r>
              <a:rPr lang="en"/>
              <a:t>Each line of code ends in a semicolon ‘;’</a:t>
            </a:r>
            <a:endParaRPr/>
          </a:p>
          <a:p>
            <a:pPr indent="0" lvl="0" marL="0" rtl="0" algn="l">
              <a:spcBef>
                <a:spcPts val="1600"/>
              </a:spcBef>
              <a:spcAft>
                <a:spcPts val="0"/>
              </a:spcAft>
              <a:buNone/>
            </a:pPr>
            <a:r>
              <a:rPr lang="en"/>
              <a:t>By convention, variable and method names are written in what is known as Camel-Case.  This means that the first work is lowercase, with following words being capitalized (with no spaces between them) e.g. variableName</a:t>
            </a:r>
            <a:endParaRPr/>
          </a:p>
          <a:p>
            <a:pPr indent="0" lvl="0" marL="0" rtl="0" algn="l">
              <a:spcBef>
                <a:spcPts val="1600"/>
              </a:spcBef>
              <a:spcAft>
                <a:spcPts val="0"/>
              </a:spcAft>
              <a:buNone/>
            </a:pPr>
            <a:r>
              <a:rPr lang="en"/>
              <a:t>Curly braces ‘{}’ are used to denote sections of related code</a:t>
            </a:r>
            <a:endParaRPr/>
          </a:p>
          <a:p>
            <a:pPr indent="0" lvl="0" marL="0" rtl="0" algn="l">
              <a:spcBef>
                <a:spcPts val="1600"/>
              </a:spcBef>
              <a:spcAft>
                <a:spcPts val="1600"/>
              </a:spcAft>
              <a:buNone/>
            </a:pPr>
            <a:r>
              <a:rPr lang="en"/>
              <a:t>Lines that begin with ‘//’ or blocks of text bookended with ‘/*’ and ‘*/’ are comments and will not affect program execution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Interfaces</a:t>
            </a:r>
            <a:endParaRPr/>
          </a:p>
        </p:txBody>
      </p:sp>
      <p:sp>
        <p:nvSpPr>
          <p:cNvPr id="457" name="Google Shape;457;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and Version Control</a:t>
            </a:r>
            <a:endParaRPr/>
          </a:p>
        </p:txBody>
      </p:sp>
      <p:sp>
        <p:nvSpPr>
          <p:cNvPr id="463" name="Google Shape;463;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a Version Control System (VCS) which can be used to backup and manage</a:t>
            </a:r>
            <a:br>
              <a:rPr lang="en"/>
            </a:br>
            <a:r>
              <a:rPr lang="en"/>
              <a:t>large projects with numerous contributors.  </a:t>
            </a:r>
            <a:endParaRPr/>
          </a:p>
          <a:p>
            <a:pPr indent="0" lvl="0" marL="0" rtl="0" algn="l">
              <a:spcBef>
                <a:spcPts val="1600"/>
              </a:spcBef>
              <a:spcAft>
                <a:spcPts val="0"/>
              </a:spcAft>
              <a:buNone/>
            </a:pPr>
            <a:r>
              <a:rPr lang="en"/>
              <a:t>A repository, or repo, is the collection of folders and files which are tracked as part</a:t>
            </a:r>
            <a:br>
              <a:rPr lang="en"/>
            </a:br>
            <a:r>
              <a:rPr lang="en"/>
              <a:t>of a project.</a:t>
            </a:r>
            <a:endParaRPr/>
          </a:p>
          <a:p>
            <a:pPr indent="0" lvl="0" marL="0" rtl="0" algn="l">
              <a:spcBef>
                <a:spcPts val="1600"/>
              </a:spcBef>
              <a:spcAft>
                <a:spcPts val="0"/>
              </a:spcAft>
              <a:buNone/>
            </a:pPr>
            <a:r>
              <a:rPr lang="en"/>
              <a:t>A commit is a change, or collection of changes, that have been made to the</a:t>
            </a:r>
            <a:br>
              <a:rPr lang="en"/>
            </a:br>
            <a:r>
              <a:rPr lang="en"/>
              <a:t>repository. By looking at the commit history of a project, developers can learn</a:t>
            </a:r>
            <a:br>
              <a:rPr lang="en"/>
            </a:br>
            <a:r>
              <a:rPr lang="en"/>
              <a:t>what changes were made when, by who, and why.</a:t>
            </a:r>
            <a:endParaRPr/>
          </a:p>
          <a:p>
            <a:pPr indent="0" lvl="0" marL="0" rtl="0" algn="l">
              <a:spcBef>
                <a:spcPts val="1600"/>
              </a:spcBef>
              <a:spcAft>
                <a:spcPts val="1600"/>
              </a:spcAft>
              <a:buNone/>
            </a:pPr>
            <a:r>
              <a:rPr lang="en"/>
              <a:t>Commits can also be easily reverted if the changes are later found to cause bugs,</a:t>
            </a:r>
            <a:br>
              <a:rPr lang="en"/>
            </a:br>
            <a:r>
              <a:rPr lang="en"/>
              <a:t>or have other unintended side effects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2</a:t>
            </a:r>
            <a:endParaRPr/>
          </a:p>
        </p:txBody>
      </p:sp>
      <p:sp>
        <p:nvSpPr>
          <p:cNvPr id="469" name="Google Shape;469;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branch is a separate version of the same codebase. For example typically</a:t>
            </a:r>
            <a:br>
              <a:rPr lang="en"/>
            </a:br>
            <a:r>
              <a:rPr lang="en"/>
              <a:t>projects have a ‘master’ branch alongside various branches for different features</a:t>
            </a:r>
            <a:br>
              <a:rPr lang="en"/>
            </a:br>
            <a:r>
              <a:rPr lang="en"/>
              <a:t>that are in development.</a:t>
            </a:r>
            <a:endParaRPr/>
          </a:p>
          <a:p>
            <a:pPr indent="0" lvl="0" marL="0" rtl="0" algn="l">
              <a:spcBef>
                <a:spcPts val="1600"/>
              </a:spcBef>
              <a:spcAft>
                <a:spcPts val="0"/>
              </a:spcAft>
              <a:buNone/>
            </a:pPr>
            <a:r>
              <a:rPr lang="en"/>
              <a:t>The ‘master’ branch should contain only fully functional code and features. This</a:t>
            </a:r>
            <a:br>
              <a:rPr lang="en"/>
            </a:br>
            <a:r>
              <a:rPr lang="en"/>
              <a:t>may also be considered a ‘production’ branch.</a:t>
            </a:r>
            <a:endParaRPr/>
          </a:p>
          <a:p>
            <a:pPr indent="0" lvl="0" marL="0" rtl="0" algn="l">
              <a:spcBef>
                <a:spcPts val="1600"/>
              </a:spcBef>
              <a:spcAft>
                <a:spcPts val="0"/>
              </a:spcAft>
              <a:buNone/>
            </a:pPr>
            <a:r>
              <a:rPr lang="en"/>
              <a:t>‘Development’ branches are used to track changes while a specific feature is</a:t>
            </a:r>
            <a:br>
              <a:rPr lang="en"/>
            </a:br>
            <a:r>
              <a:rPr lang="en"/>
              <a:t>being worked on. Code in these branches may not always be completely</a:t>
            </a:r>
            <a:br>
              <a:rPr lang="en"/>
            </a:br>
            <a:r>
              <a:rPr lang="en"/>
              <a:t>Functional.</a:t>
            </a:r>
            <a:endParaRPr/>
          </a:p>
          <a:p>
            <a:pPr indent="0" lvl="0" marL="0" rtl="0" algn="l">
              <a:spcBef>
                <a:spcPts val="1600"/>
              </a:spcBef>
              <a:spcAft>
                <a:spcPts val="1600"/>
              </a:spcAft>
              <a:buNone/>
            </a:pPr>
            <a:r>
              <a:rPr lang="en"/>
              <a:t>A ‘merge’ is the process by which changes made in one branch are combined with</a:t>
            </a:r>
            <a:br>
              <a:rPr lang="en"/>
            </a:br>
            <a:r>
              <a:rPr lang="en"/>
              <a:t>those of another branch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Git</a:t>
            </a:r>
            <a:endParaRPr/>
          </a:p>
        </p:txBody>
      </p:sp>
      <p:sp>
        <p:nvSpPr>
          <p:cNvPr id="475" name="Google Shape;475;p7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setup a new Git repo, you will first need to </a:t>
            </a:r>
            <a:r>
              <a:rPr lang="en" u="sng">
                <a:solidFill>
                  <a:schemeClr val="hlink"/>
                </a:solidFill>
                <a:hlinkClick r:id="rId3"/>
              </a:rPr>
              <a:t>download and run the installer</a:t>
            </a:r>
            <a:r>
              <a:rPr lang="en"/>
              <a:t> (default settings are fine).</a:t>
            </a:r>
            <a:endParaRPr/>
          </a:p>
          <a:p>
            <a:pPr indent="0" lvl="0" marL="0" rtl="0" algn="l">
              <a:spcBef>
                <a:spcPts val="1600"/>
              </a:spcBef>
              <a:spcAft>
                <a:spcPts val="1600"/>
              </a:spcAft>
              <a:buNone/>
            </a:pPr>
            <a:r>
              <a:rPr lang="en"/>
              <a:t>After installing Git, you should be able to right click and select the option “Git Bash Here” (pictured to the right). This will open a Command Line Interface (CLI) through which you can run git commands</a:t>
            </a:r>
            <a:endParaRPr/>
          </a:p>
        </p:txBody>
      </p:sp>
      <p:pic>
        <p:nvPicPr>
          <p:cNvPr id="476" name="Google Shape;476;p75"/>
          <p:cNvPicPr preferRelativeResize="0"/>
          <p:nvPr/>
        </p:nvPicPr>
        <p:blipFill>
          <a:blip r:embed="rId4">
            <a:alphaModFix/>
          </a:blip>
          <a:stretch>
            <a:fillRect/>
          </a:stretch>
        </p:blipFill>
        <p:spPr>
          <a:xfrm>
            <a:off x="4391950" y="457688"/>
            <a:ext cx="4752051" cy="422812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Git Bash Commands</a:t>
            </a:r>
            <a:endParaRPr/>
          </a:p>
        </p:txBody>
      </p:sp>
      <p:sp>
        <p:nvSpPr>
          <p:cNvPr id="482" name="Google Shape;482;p7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init’ will initialize a new repository in the current directory (shown in yellow)</a:t>
            </a:r>
            <a:endParaRPr/>
          </a:p>
          <a:p>
            <a:pPr indent="0" lvl="0" marL="0" rtl="0" algn="l">
              <a:spcBef>
                <a:spcPts val="1600"/>
              </a:spcBef>
              <a:spcAft>
                <a:spcPts val="0"/>
              </a:spcAft>
              <a:buNone/>
            </a:pPr>
            <a:r>
              <a:rPr lang="en"/>
              <a:t>Every new project will have a single branch, ‘master’ (shown in blue)</a:t>
            </a:r>
            <a:endParaRPr/>
          </a:p>
          <a:p>
            <a:pPr indent="0" lvl="0" marL="0" rtl="0" algn="l">
              <a:spcBef>
                <a:spcPts val="1600"/>
              </a:spcBef>
              <a:spcAft>
                <a:spcPts val="1600"/>
              </a:spcAft>
              <a:buNone/>
            </a:pPr>
            <a:r>
              <a:rPr lang="en"/>
              <a:t>‘Cd’,‘ls’, and ‘..’ are used to change directory, display what files/folders are in the current directory, and refer to the parent directory of the current directory</a:t>
            </a:r>
            <a:endParaRPr/>
          </a:p>
        </p:txBody>
      </p:sp>
      <p:pic>
        <p:nvPicPr>
          <p:cNvPr id="483" name="Google Shape;483;p76"/>
          <p:cNvPicPr preferRelativeResize="0"/>
          <p:nvPr/>
        </p:nvPicPr>
        <p:blipFill>
          <a:blip r:embed="rId3">
            <a:alphaModFix/>
          </a:blip>
          <a:stretch>
            <a:fillRect/>
          </a:stretch>
        </p:blipFill>
        <p:spPr>
          <a:xfrm>
            <a:off x="4516050" y="1152475"/>
            <a:ext cx="4560752" cy="27135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Git Bash Commands 2</a:t>
            </a:r>
            <a:endParaRPr/>
          </a:p>
        </p:txBody>
      </p:sp>
      <p:sp>
        <p:nvSpPr>
          <p:cNvPr id="489" name="Google Shape;489;p7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clone ’ will copy the repository located at the https or ssh location specified by onto the local machine, creating a subdirectory of the current directory</a:t>
            </a:r>
            <a:endParaRPr/>
          </a:p>
          <a:p>
            <a:pPr indent="0" lvl="0" marL="0" rtl="0" algn="l">
              <a:spcBef>
                <a:spcPts val="1600"/>
              </a:spcBef>
              <a:spcAft>
                <a:spcPts val="1600"/>
              </a:spcAft>
              <a:buNone/>
            </a:pPr>
            <a:r>
              <a:rPr lang="en"/>
              <a:t>‘git config user.name ’ will set the name that is recorded for all commits made on the local machine. This command can be rerun at any time to change the username</a:t>
            </a:r>
            <a:endParaRPr/>
          </a:p>
        </p:txBody>
      </p:sp>
      <p:pic>
        <p:nvPicPr>
          <p:cNvPr id="490" name="Google Shape;490;p77"/>
          <p:cNvPicPr preferRelativeResize="0"/>
          <p:nvPr/>
        </p:nvPicPr>
        <p:blipFill>
          <a:blip r:embed="rId3">
            <a:alphaModFix/>
          </a:blip>
          <a:stretch>
            <a:fillRect/>
          </a:stretch>
        </p:blipFill>
        <p:spPr>
          <a:xfrm>
            <a:off x="5611700" y="92099"/>
            <a:ext cx="3441875" cy="2029675"/>
          </a:xfrm>
          <a:prstGeom prst="rect">
            <a:avLst/>
          </a:prstGeom>
          <a:noFill/>
          <a:ln>
            <a:noFill/>
          </a:ln>
        </p:spPr>
      </p:pic>
      <p:pic>
        <p:nvPicPr>
          <p:cNvPr id="491" name="Google Shape;491;p77"/>
          <p:cNvPicPr preferRelativeResize="0"/>
          <p:nvPr/>
        </p:nvPicPr>
        <p:blipFill>
          <a:blip r:embed="rId4">
            <a:alphaModFix/>
          </a:blip>
          <a:stretch>
            <a:fillRect/>
          </a:stretch>
        </p:blipFill>
        <p:spPr>
          <a:xfrm>
            <a:off x="4724400" y="2274175"/>
            <a:ext cx="4267199" cy="238193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Git Bash Commands 3</a:t>
            </a:r>
            <a:endParaRPr/>
          </a:p>
        </p:txBody>
      </p:sp>
      <p:sp>
        <p:nvSpPr>
          <p:cNvPr id="497" name="Google Shape;497;p78"/>
          <p:cNvSpPr txBox="1"/>
          <p:nvPr>
            <p:ph idx="1" type="body"/>
          </p:nvPr>
        </p:nvSpPr>
        <p:spPr>
          <a:xfrm>
            <a:off x="311700" y="1152475"/>
            <a:ext cx="357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status’ will show any staged or unstaged changes that have been made to the current directory.  Unstaged changes will not be recorded if a commit is made.</a:t>
            </a:r>
            <a:endParaRPr/>
          </a:p>
          <a:p>
            <a:pPr indent="0" lvl="0" marL="0" rtl="0" algn="l">
              <a:spcBef>
                <a:spcPts val="1600"/>
              </a:spcBef>
              <a:spcAft>
                <a:spcPts val="0"/>
              </a:spcAft>
              <a:buNone/>
            </a:pPr>
            <a:r>
              <a:rPr lang="en"/>
              <a:t>‘git add .’ will stage all changes in the current directory, as well as all subdirectories. This should be done prior to running</a:t>
            </a:r>
            <a:endParaRPr/>
          </a:p>
          <a:p>
            <a:pPr indent="0" lvl="0" marL="0" rtl="0" algn="l">
              <a:spcBef>
                <a:spcPts val="1600"/>
              </a:spcBef>
              <a:spcAft>
                <a:spcPts val="1600"/>
              </a:spcAft>
              <a:buNone/>
            </a:pPr>
            <a:r>
              <a:t/>
            </a:r>
            <a:endParaRPr/>
          </a:p>
        </p:txBody>
      </p:sp>
      <p:pic>
        <p:nvPicPr>
          <p:cNvPr id="498" name="Google Shape;498;p78"/>
          <p:cNvPicPr preferRelativeResize="0"/>
          <p:nvPr/>
        </p:nvPicPr>
        <p:blipFill>
          <a:blip r:embed="rId3">
            <a:alphaModFix/>
          </a:blip>
          <a:stretch>
            <a:fillRect/>
          </a:stretch>
        </p:blipFill>
        <p:spPr>
          <a:xfrm>
            <a:off x="3904800" y="1170125"/>
            <a:ext cx="5163001" cy="35447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Git Bash Commands 4</a:t>
            </a:r>
            <a:endParaRPr/>
          </a:p>
        </p:txBody>
      </p:sp>
      <p:sp>
        <p:nvSpPr>
          <p:cNvPr id="504" name="Google Shape;504;p79"/>
          <p:cNvSpPr txBox="1"/>
          <p:nvPr>
            <p:ph idx="1" type="body"/>
          </p:nvPr>
        </p:nvSpPr>
        <p:spPr>
          <a:xfrm>
            <a:off x="311700" y="1152475"/>
            <a:ext cx="318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commit -m “{x}”’ will commit the currently staged changes, with the commit message of {x}. The message should explain all changes made by the commit.</a:t>
            </a:r>
            <a:endParaRPr/>
          </a:p>
          <a:p>
            <a:pPr indent="0" lvl="0" marL="0" rtl="0" algn="l">
              <a:spcBef>
                <a:spcPts val="1600"/>
              </a:spcBef>
              <a:spcAft>
                <a:spcPts val="0"/>
              </a:spcAft>
              <a:buNone/>
            </a:pPr>
            <a:r>
              <a:rPr lang="en"/>
              <a:t>‘git push’ will upload the commits made to your local repo to the remote repo</a:t>
            </a:r>
            <a:endParaRPr/>
          </a:p>
          <a:p>
            <a:pPr indent="0" lvl="0" marL="0" rtl="0" algn="l">
              <a:spcBef>
                <a:spcPts val="1600"/>
              </a:spcBef>
              <a:spcAft>
                <a:spcPts val="1600"/>
              </a:spcAft>
              <a:buNone/>
            </a:pPr>
            <a:r>
              <a:t/>
            </a:r>
            <a:endParaRPr/>
          </a:p>
        </p:txBody>
      </p:sp>
      <p:pic>
        <p:nvPicPr>
          <p:cNvPr id="505" name="Google Shape;505;p79"/>
          <p:cNvPicPr preferRelativeResize="0"/>
          <p:nvPr/>
        </p:nvPicPr>
        <p:blipFill>
          <a:blip r:embed="rId3">
            <a:alphaModFix/>
          </a:blip>
          <a:stretch>
            <a:fillRect/>
          </a:stretch>
        </p:blipFill>
        <p:spPr>
          <a:xfrm>
            <a:off x="3417600" y="1152475"/>
            <a:ext cx="5570601" cy="382458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a:t>
            </a:r>
            <a:endParaRPr/>
          </a:p>
        </p:txBody>
      </p:sp>
      <p:sp>
        <p:nvSpPr>
          <p:cNvPr id="511" name="Google Shape;511;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types of documentation commonly used for Java programs</a:t>
            </a:r>
            <a:endParaRPr/>
          </a:p>
          <a:p>
            <a:pPr indent="-342900" lvl="0" marL="457200" rtl="0" algn="l">
              <a:spcBef>
                <a:spcPts val="1600"/>
              </a:spcBef>
              <a:spcAft>
                <a:spcPts val="0"/>
              </a:spcAft>
              <a:buSzPts val="1800"/>
              <a:buChar char="●"/>
            </a:pPr>
            <a:r>
              <a:rPr lang="en"/>
              <a:t>READMEs - Anyone should be able to read this to know WHAT your program is.</a:t>
            </a:r>
            <a:endParaRPr/>
          </a:p>
          <a:p>
            <a:pPr indent="-342900" lvl="0" marL="457200" rtl="0" algn="l">
              <a:spcBef>
                <a:spcPts val="0"/>
              </a:spcBef>
              <a:spcAft>
                <a:spcPts val="0"/>
              </a:spcAft>
              <a:buSzPts val="1800"/>
              <a:buChar char="●"/>
            </a:pPr>
            <a:r>
              <a:rPr lang="en"/>
              <a:t>JavaDocs - Any developer should be able to read these to know WHAT each field/method/class in your code is used for.</a:t>
            </a:r>
            <a:endParaRPr/>
          </a:p>
          <a:p>
            <a:pPr indent="-342900" lvl="0" marL="457200" rtl="0" algn="l">
              <a:spcBef>
                <a:spcPts val="0"/>
              </a:spcBef>
              <a:spcAft>
                <a:spcPts val="0"/>
              </a:spcAft>
              <a:buSzPts val="1800"/>
              <a:buChar char="●"/>
            </a:pPr>
            <a:r>
              <a:rPr lang="en"/>
              <a:t>Code comments - Anyone familiar with the language should be read these to know HOW your code works.</a:t>
            </a:r>
            <a:endParaRPr/>
          </a:p>
          <a:p>
            <a:pPr indent="0" lvl="0" marL="0" rtl="0" algn="l">
              <a:spcBef>
                <a:spcPts val="1600"/>
              </a:spcBef>
              <a:spcAft>
                <a:spcPts val="0"/>
              </a:spcAft>
              <a:buNone/>
            </a:pPr>
            <a:r>
              <a:rPr lang="en"/>
              <a:t>Ideally you should have up-to-date versions of all three types of documentation at all times for any code that you are writing.</a:t>
            </a:r>
            <a:endParaRPr/>
          </a:p>
          <a:p>
            <a:pPr indent="0" lvl="0" marL="0" rtl="0" algn="l">
              <a:spcBef>
                <a:spcPts val="16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READMEs</a:t>
            </a:r>
            <a:endParaRPr/>
          </a:p>
        </p:txBody>
      </p:sp>
      <p:sp>
        <p:nvSpPr>
          <p:cNvPr id="517" name="Google Shape;517;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can be stored in a variety of formats within any programming language.</a:t>
            </a:r>
            <a:endParaRPr/>
          </a:p>
          <a:p>
            <a:pPr indent="0" lvl="0" marL="0" rtl="0" algn="l">
              <a:spcBef>
                <a:spcPts val="1600"/>
              </a:spcBef>
              <a:spcAft>
                <a:spcPts val="0"/>
              </a:spcAft>
              <a:buNone/>
            </a:pPr>
            <a:r>
              <a:rPr lang="en"/>
              <a:t>Java’s basic or ‘primitive’ types:</a:t>
            </a:r>
            <a:endParaRPr/>
          </a:p>
          <a:p>
            <a:pPr indent="-342900" lvl="0" marL="457200" rtl="0" algn="l">
              <a:spcBef>
                <a:spcPts val="1600"/>
              </a:spcBef>
              <a:spcAft>
                <a:spcPts val="0"/>
              </a:spcAft>
              <a:buSzPts val="1800"/>
              <a:buChar char="●"/>
            </a:pPr>
            <a:r>
              <a:rPr lang="en"/>
              <a:t>Int (Integer values)</a:t>
            </a:r>
            <a:endParaRPr/>
          </a:p>
          <a:p>
            <a:pPr indent="-342900" lvl="0" marL="457200" rtl="0" algn="l">
              <a:spcBef>
                <a:spcPts val="0"/>
              </a:spcBef>
              <a:spcAft>
                <a:spcPts val="0"/>
              </a:spcAft>
              <a:buSzPts val="1800"/>
              <a:buChar char="●"/>
            </a:pPr>
            <a:r>
              <a:rPr lang="en"/>
              <a:t>Boolean (true/false)</a:t>
            </a:r>
            <a:endParaRPr/>
          </a:p>
          <a:p>
            <a:pPr indent="-342900" lvl="0" marL="457200" rtl="0" algn="l">
              <a:spcBef>
                <a:spcPts val="0"/>
              </a:spcBef>
              <a:spcAft>
                <a:spcPts val="0"/>
              </a:spcAft>
              <a:buSzPts val="1800"/>
              <a:buChar char="●"/>
            </a:pPr>
            <a:r>
              <a:rPr lang="en"/>
              <a:t>Double (decimal values)</a:t>
            </a:r>
            <a:endParaRPr/>
          </a:p>
          <a:p>
            <a:pPr indent="-342900" lvl="0" marL="457200" rtl="0" algn="l">
              <a:spcBef>
                <a:spcPts val="0"/>
              </a:spcBef>
              <a:spcAft>
                <a:spcPts val="0"/>
              </a:spcAft>
              <a:buSzPts val="1800"/>
              <a:buChar char="●"/>
            </a:pPr>
            <a:r>
              <a:rPr lang="en"/>
              <a:t>Char (character values, e.g. ‘a’)</a:t>
            </a:r>
            <a:endParaRPr/>
          </a:p>
          <a:p>
            <a:pPr indent="-342900" lvl="0" marL="457200" rtl="0" algn="l">
              <a:spcBef>
                <a:spcPts val="0"/>
              </a:spcBef>
              <a:spcAft>
                <a:spcPts val="0"/>
              </a:spcAft>
              <a:buSzPts val="1800"/>
              <a:buChar char="●"/>
            </a:pPr>
            <a:r>
              <a:rPr lang="en"/>
              <a:t>Long, short, byte, float (These aren’t really that important)</a:t>
            </a:r>
            <a:endParaRPr/>
          </a:p>
          <a:p>
            <a:pPr indent="0" lvl="0" marL="0" rtl="0" algn="l">
              <a:spcBef>
                <a:spcPts val="1600"/>
              </a:spcBef>
              <a:spcAft>
                <a:spcPts val="1600"/>
              </a:spcAft>
              <a:buNone/>
            </a:pPr>
            <a:r>
              <a:rPr lang="en"/>
              <a:t>Data can also be stored in Objects and arrays, which will be covered later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JavaDocs</a:t>
            </a:r>
            <a:endParaRPr/>
          </a:p>
        </p:txBody>
      </p:sp>
      <p:sp>
        <p:nvSpPr>
          <p:cNvPr id="523" name="Google Shape;523;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Comments</a:t>
            </a:r>
            <a:endParaRPr/>
          </a:p>
        </p:txBody>
      </p:sp>
      <p:sp>
        <p:nvSpPr>
          <p:cNvPr id="529" name="Google Shape;529;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 Code</a:t>
            </a:r>
            <a:endParaRPr/>
          </a:p>
        </p:txBody>
      </p:sp>
      <p:sp>
        <p:nvSpPr>
          <p:cNvPr id="535" name="Google Shape;535;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//TODO add tutorials for robot specific code, frequently used classes, structure diagrams, external utilities such as driver station etc.</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Resources</a:t>
            </a:r>
            <a:endParaRPr/>
          </a:p>
        </p:txBody>
      </p:sp>
      <p:sp>
        <p:nvSpPr>
          <p:cNvPr id="541" name="Google Shape;541;p85"/>
          <p:cNvSpPr txBox="1"/>
          <p:nvPr>
            <p:ph idx="1" type="body"/>
          </p:nvPr>
        </p:nvSpPr>
        <p:spPr>
          <a:xfrm>
            <a:off x="311700" y="1152475"/>
            <a:ext cx="8520600" cy="37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FIRST Programming Resources Page</a:t>
            </a:r>
            <a:r>
              <a:rPr lang="en"/>
              <a:t> - Instructions on how to setup your environment, along with various guides on how to program the robot using Java</a:t>
            </a:r>
            <a:endParaRPr/>
          </a:p>
          <a:p>
            <a:pPr indent="0" lvl="0" marL="0" rtl="0" algn="l">
              <a:spcBef>
                <a:spcPts val="1600"/>
              </a:spcBef>
              <a:spcAft>
                <a:spcPts val="0"/>
              </a:spcAft>
              <a:buNone/>
            </a:pPr>
            <a:r>
              <a:rPr lang="en" u="sng">
                <a:solidFill>
                  <a:schemeClr val="hlink"/>
                </a:solidFill>
                <a:hlinkClick r:id="rId4"/>
              </a:rPr>
              <a:t>Java 8 API</a:t>
            </a:r>
            <a:r>
              <a:rPr lang="en"/>
              <a:t> - Complete documentation for the standard Java library version 8</a:t>
            </a:r>
            <a:endParaRPr/>
          </a:p>
          <a:p>
            <a:pPr indent="0" lvl="0" marL="0" rtl="0" algn="l">
              <a:spcBef>
                <a:spcPts val="1600"/>
              </a:spcBef>
              <a:spcAft>
                <a:spcPts val="0"/>
              </a:spcAft>
              <a:buNone/>
            </a:pPr>
            <a:r>
              <a:rPr lang="en" u="sng">
                <a:solidFill>
                  <a:schemeClr val="hlink"/>
                </a:solidFill>
                <a:hlinkClick r:id="rId5"/>
              </a:rPr>
              <a:t>Java 10 API</a:t>
            </a:r>
            <a:r>
              <a:rPr lang="en"/>
              <a:t> - Complete documentation for the standard Java library version 10</a:t>
            </a:r>
            <a:endParaRPr/>
          </a:p>
          <a:p>
            <a:pPr indent="0" lvl="0" marL="0" rtl="0" algn="l">
              <a:spcBef>
                <a:spcPts val="1600"/>
              </a:spcBef>
              <a:spcAft>
                <a:spcPts val="0"/>
              </a:spcAft>
              <a:buNone/>
            </a:pPr>
            <a:r>
              <a:rPr lang="en" u="sng">
                <a:solidFill>
                  <a:schemeClr val="hlink"/>
                </a:solidFill>
                <a:hlinkClick r:id="rId6"/>
              </a:rPr>
              <a:t>StackOverFlow</a:t>
            </a:r>
            <a:r>
              <a:rPr lang="en"/>
              <a:t> - Q&amp;A website used for crowdsourced troubleshooting, if you have a problem you can’t figure out 80% chance it’s on here somewhere</a:t>
            </a:r>
            <a:endParaRPr/>
          </a:p>
          <a:p>
            <a:pPr indent="0" lvl="0" marL="0" rtl="0" algn="l">
              <a:spcBef>
                <a:spcPts val="1600"/>
              </a:spcBef>
              <a:spcAft>
                <a:spcPts val="0"/>
              </a:spcAft>
              <a:buNone/>
            </a:pPr>
            <a:r>
              <a:rPr lang="en" u="sng">
                <a:solidFill>
                  <a:schemeClr val="hlink"/>
                </a:solidFill>
                <a:hlinkClick r:id="rId7"/>
              </a:rPr>
              <a:t>Team2890 Github Account</a:t>
            </a:r>
            <a:r>
              <a:rPr lang="en"/>
              <a:t> - Official Team GitHub account</a:t>
            </a:r>
            <a:endParaRPr/>
          </a:p>
          <a:p>
            <a:pPr indent="0" lvl="0" marL="0" rtl="0" algn="l">
              <a:spcBef>
                <a:spcPts val="1600"/>
              </a:spcBef>
              <a:spcAft>
                <a:spcPts val="1600"/>
              </a:spcAft>
              <a:buNone/>
            </a:pPr>
            <a:r>
              <a:rPr lang="en" u="sng">
                <a:solidFill>
                  <a:schemeClr val="hlink"/>
                </a:solidFill>
                <a:hlinkClick r:id="rId8"/>
              </a:rPr>
              <a:t>Team Github Page</a:t>
            </a:r>
            <a:r>
              <a:rPr lang="en"/>
              <a:t> - GitHub team, containing team documentation/training materials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Resources 2</a:t>
            </a:r>
            <a:endParaRPr/>
          </a:p>
        </p:txBody>
      </p:sp>
      <p:sp>
        <p:nvSpPr>
          <p:cNvPr id="547" name="Google Shape;54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Git Handbook</a:t>
            </a:r>
            <a:r>
              <a:rPr lang="en"/>
              <a:t> - Additional reading material on Git</a:t>
            </a:r>
            <a:endParaRPr/>
          </a:p>
          <a:p>
            <a:pPr indent="0" lvl="0" marL="0" rtl="0" algn="l">
              <a:spcBef>
                <a:spcPts val="1600"/>
              </a:spcBef>
              <a:spcAft>
                <a:spcPts val="1600"/>
              </a:spcAft>
              <a:buNone/>
            </a:pPr>
            <a:r>
              <a:rPr lang="en" u="sng">
                <a:solidFill>
                  <a:schemeClr val="hlink"/>
                </a:solidFill>
                <a:hlinkClick r:id="rId4"/>
              </a:rPr>
              <a:t>Google </a:t>
            </a:r>
            <a:r>
              <a:rPr lang="en"/>
              <a:t>- Google is your friend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steps to making a variable in Java, Declaration and Initialization.</a:t>
            </a:r>
            <a:endParaRPr/>
          </a:p>
          <a:p>
            <a:pPr indent="0" lvl="0" marL="0" rtl="0" algn="l">
              <a:spcBef>
                <a:spcPts val="1600"/>
              </a:spcBef>
              <a:spcAft>
                <a:spcPts val="0"/>
              </a:spcAft>
              <a:buNone/>
            </a:pPr>
            <a:r>
              <a:rPr lang="en"/>
              <a:t>Declaration is simply stating the type of the variable, followed by the name</a:t>
            </a:r>
            <a:endParaRPr/>
          </a:p>
          <a:p>
            <a:pPr indent="0" lvl="0" marL="0" rtl="0" algn="l">
              <a:spcBef>
                <a:spcPts val="1600"/>
              </a:spcBef>
              <a:spcAft>
                <a:spcPts val="0"/>
              </a:spcAft>
              <a:buNone/>
            </a:pPr>
            <a:r>
              <a:rPr lang="en"/>
              <a:t>		[Insert code here]</a:t>
            </a:r>
            <a:endParaRPr/>
          </a:p>
          <a:p>
            <a:pPr indent="0" lvl="0" marL="0" rtl="0" algn="l">
              <a:spcBef>
                <a:spcPts val="1600"/>
              </a:spcBef>
              <a:spcAft>
                <a:spcPts val="0"/>
              </a:spcAft>
              <a:buNone/>
            </a:pPr>
            <a:r>
              <a:rPr lang="en"/>
              <a:t>This tells the computer to make a variable of type int (integer) called ‘variableName’</a:t>
            </a:r>
            <a:endParaRPr/>
          </a:p>
          <a:p>
            <a:pPr indent="0" lvl="0" marL="0" rtl="0" algn="l">
              <a:spcBef>
                <a:spcPts val="1600"/>
              </a:spcBef>
              <a:spcAft>
                <a:spcPts val="0"/>
              </a:spcAft>
              <a:buNone/>
            </a:pPr>
            <a:r>
              <a:rPr lang="en"/>
              <a:t>Initialization is assigning a starting value to a variable.  This can be (but does not have to be) done on the same line as the declaration.</a:t>
            </a:r>
            <a:endParaRPr/>
          </a:p>
          <a:p>
            <a:pPr indent="0" lvl="0" marL="0" rtl="0" algn="l">
              <a:spcBef>
                <a:spcPts val="1600"/>
              </a:spcBef>
              <a:spcAft>
                <a:spcPts val="1600"/>
              </a:spcAft>
              <a:buNone/>
            </a:pPr>
            <a:r>
              <a:rPr lang="en"/>
              <a:t>		[Insert code here]</a:t>
            </a:r>
            <a:endParaRPr/>
          </a:p>
        </p:txBody>
      </p:sp>
      <p:pic>
        <p:nvPicPr>
          <p:cNvPr id="101" name="Google Shape;101;p20"/>
          <p:cNvPicPr preferRelativeResize="0"/>
          <p:nvPr/>
        </p:nvPicPr>
        <p:blipFill>
          <a:blip r:embed="rId3">
            <a:alphaModFix/>
          </a:blip>
          <a:stretch>
            <a:fillRect/>
          </a:stretch>
        </p:blipFill>
        <p:spPr>
          <a:xfrm>
            <a:off x="1192925" y="2213450"/>
            <a:ext cx="3340349" cy="435825"/>
          </a:xfrm>
          <a:prstGeom prst="rect">
            <a:avLst/>
          </a:prstGeom>
          <a:noFill/>
          <a:ln>
            <a:noFill/>
          </a:ln>
        </p:spPr>
      </p:pic>
      <p:pic>
        <p:nvPicPr>
          <p:cNvPr id="102" name="Google Shape;102;p20"/>
          <p:cNvPicPr preferRelativeResize="0"/>
          <p:nvPr/>
        </p:nvPicPr>
        <p:blipFill>
          <a:blip r:embed="rId4">
            <a:alphaModFix/>
          </a:blip>
          <a:stretch>
            <a:fillRect/>
          </a:stretch>
        </p:blipFill>
        <p:spPr>
          <a:xfrm>
            <a:off x="1276400" y="4266298"/>
            <a:ext cx="3295599" cy="67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Constants</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Constants are variables that are declared with the ‘final’ keyword</a:t>
            </a:r>
            <a:endParaRPr/>
          </a:p>
          <a:p>
            <a:pPr indent="0" lvl="0" marL="0" rtl="0" algn="l">
              <a:spcBef>
                <a:spcPts val="1600"/>
              </a:spcBef>
              <a:spcAft>
                <a:spcPts val="0"/>
              </a:spcAft>
              <a:buNone/>
            </a:pPr>
            <a:r>
              <a:rPr lang="en"/>
              <a:t>		[Insert code here]</a:t>
            </a:r>
            <a:endParaRPr/>
          </a:p>
          <a:p>
            <a:pPr indent="0" lvl="0" marL="0" rtl="0" algn="l">
              <a:spcBef>
                <a:spcPts val="1600"/>
              </a:spcBef>
              <a:spcAft>
                <a:spcPts val="0"/>
              </a:spcAft>
              <a:buNone/>
            </a:pPr>
            <a:r>
              <a:rPr lang="en"/>
              <a:t>By convention, constants are named in all caps, with underscores ‘_’ used to separate words</a:t>
            </a:r>
            <a:endParaRPr/>
          </a:p>
          <a:p>
            <a:pPr indent="0" lvl="0" marL="0" rtl="0" algn="l">
              <a:spcBef>
                <a:spcPts val="1600"/>
              </a:spcBef>
              <a:spcAft>
                <a:spcPts val="1600"/>
              </a:spcAft>
              <a:buNone/>
            </a:pPr>
            <a:r>
              <a:rPr lang="en"/>
              <a:t>Once initialized, constants cannot be changed</a:t>
            </a:r>
            <a:endParaRPr/>
          </a:p>
        </p:txBody>
      </p:sp>
      <p:pic>
        <p:nvPicPr>
          <p:cNvPr id="109" name="Google Shape;109;p21"/>
          <p:cNvPicPr preferRelativeResize="0"/>
          <p:nvPr/>
        </p:nvPicPr>
        <p:blipFill>
          <a:blip r:embed="rId3">
            <a:alphaModFix/>
          </a:blip>
          <a:stretch>
            <a:fillRect/>
          </a:stretch>
        </p:blipFill>
        <p:spPr>
          <a:xfrm>
            <a:off x="974700" y="1663750"/>
            <a:ext cx="5741302" cy="46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